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7" r:id="rId5"/>
  </p:sldMasterIdLst>
  <p:notesMasterIdLst>
    <p:notesMasterId r:id="rId39"/>
  </p:notesMasterIdLst>
  <p:sldIdLst>
    <p:sldId id="256" r:id="rId6"/>
    <p:sldId id="556" r:id="rId7"/>
    <p:sldId id="677" r:id="rId8"/>
    <p:sldId id="607" r:id="rId9"/>
    <p:sldId id="608" r:id="rId10"/>
    <p:sldId id="609" r:id="rId11"/>
    <p:sldId id="610" r:id="rId12"/>
    <p:sldId id="611" r:id="rId13"/>
    <p:sldId id="612" r:id="rId14"/>
    <p:sldId id="613" r:id="rId15"/>
    <p:sldId id="614" r:id="rId16"/>
    <p:sldId id="615" r:id="rId17"/>
    <p:sldId id="616" r:id="rId18"/>
    <p:sldId id="617" r:id="rId19"/>
    <p:sldId id="688" r:id="rId20"/>
    <p:sldId id="619" r:id="rId21"/>
    <p:sldId id="620" r:id="rId22"/>
    <p:sldId id="621" r:id="rId23"/>
    <p:sldId id="623" r:id="rId24"/>
    <p:sldId id="624" r:id="rId25"/>
    <p:sldId id="678" r:id="rId26"/>
    <p:sldId id="643" r:id="rId27"/>
    <p:sldId id="645" r:id="rId28"/>
    <p:sldId id="679" r:id="rId29"/>
    <p:sldId id="649" r:id="rId30"/>
    <p:sldId id="650" r:id="rId31"/>
    <p:sldId id="651" r:id="rId32"/>
    <p:sldId id="652" r:id="rId33"/>
    <p:sldId id="657" r:id="rId34"/>
    <p:sldId id="708" r:id="rId35"/>
    <p:sldId id="709" r:id="rId36"/>
    <p:sldId id="710" r:id="rId37"/>
    <p:sldId id="711" r:id="rId3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77"/>
            <p14:sldId id="607"/>
            <p14:sldId id="608"/>
            <p14:sldId id="609"/>
            <p14:sldId id="610"/>
            <p14:sldId id="611"/>
            <p14:sldId id="612"/>
            <p14:sldId id="613"/>
            <p14:sldId id="614"/>
            <p14:sldId id="615"/>
            <p14:sldId id="616"/>
            <p14:sldId id="617"/>
            <p14:sldId id="688"/>
            <p14:sldId id="619"/>
            <p14:sldId id="620"/>
            <p14:sldId id="621"/>
            <p14:sldId id="623"/>
            <p14:sldId id="624"/>
            <p14:sldId id="678"/>
            <p14:sldId id="643"/>
            <p14:sldId id="645"/>
            <p14:sldId id="679"/>
            <p14:sldId id="649"/>
            <p14:sldId id="650"/>
            <p14:sldId id="651"/>
            <p14:sldId id="652"/>
            <p14:sldId id="657"/>
            <p14:sldId id="708"/>
            <p14:sldId id="709"/>
            <p14:sldId id="710"/>
            <p14:sldId id="71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EE"/>
    <a:srgbClr val="CDEAFF"/>
    <a:srgbClr val="0072C6"/>
    <a:srgbClr val="003630"/>
    <a:srgbClr val="D08FE1"/>
    <a:srgbClr val="008272"/>
    <a:srgbClr val="0F4329"/>
    <a:srgbClr val="658E00"/>
    <a:srgbClr val="004086"/>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74914" autoAdjust="0"/>
  </p:normalViewPr>
  <p:slideViewPr>
    <p:cSldViewPr snapToGrid="0">
      <p:cViewPr varScale="1">
        <p:scale>
          <a:sx n="59" d="100"/>
          <a:sy n="59" d="100"/>
        </p:scale>
        <p:origin x="948" y="64"/>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5/11/2016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Services</a:t>
            </a:r>
            <a:r>
              <a:rPr lang="en-US" dirty="0"/>
              <a:t> - The services layer functions as a gateway between the client layer and the platform layer, where the data resides. The services layer provides three functions: provisioning, billing and metering, and connection routing. </a:t>
            </a:r>
          </a:p>
          <a:p>
            <a:r>
              <a:rPr lang="en-US" dirty="0"/>
              <a:t>The services layer provisions the databases that you specify with your Microsoft Azure platform account. The billing and metering aspect of the services layer enables multi-tenant support by providing monitoring and billing for database usage based on individual Microsoft Azure platform accounts. SQL Database is built on a scalable platform involving numerous physical servers; this layer handles all the connections routing between your application and the physical servers where your data resides.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1284042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Platform</a:t>
            </a:r>
            <a:r>
              <a:rPr lang="en-US" dirty="0"/>
              <a:t> - The platform layer includes the physical servers and services that support the services layer. The platform layer consists of many instances of SQL Server, each of which is managed by the SQL Database fabric. </a:t>
            </a:r>
          </a:p>
          <a:p>
            <a:r>
              <a:rPr lang="en-US" dirty="0"/>
              <a:t>The SQL Database fabric is a distributed computing system composed of tightly integrated networks, servers, and storage. It enables automatic failover, load balancing, and automatic replication between physical servers. </a:t>
            </a:r>
          </a:p>
          <a:p>
            <a:r>
              <a:rPr lang="en-US" dirty="0"/>
              <a:t>Management services monitor the health of individual servers and enable automated installation of service upgrades and software patches.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163455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Infrastructure</a:t>
            </a:r>
            <a:r>
              <a:rPr lang="en-US" baseline="0" dirty="0"/>
              <a:t> - </a:t>
            </a:r>
            <a:r>
              <a:rPr lang="en-US" dirty="0"/>
              <a:t>The infrastructure layer represents the IT administration of the physical hardware and operating systems that support the services layer.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2295888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To understand the actual architecture</a:t>
            </a:r>
            <a:r>
              <a:rPr lang="en-US" baseline="0" dirty="0">
                <a:effectLst/>
                <a:latin typeface="Segoe UI" panose="020B0502040204020203" pitchFamily="34" charset="0"/>
              </a:rPr>
              <a:t> that provides the enterprise-ready SQL Database service.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rPr>
              <a:t>Developers have spent years working</a:t>
            </a:r>
            <a:r>
              <a:rPr lang="en-US" baseline="0" dirty="0">
                <a:effectLst/>
              </a:rPr>
              <a:t> with their technology of choice, and Microsoft wanted to ensure that the technologies and tools you use today will continue to work with SQL Database without learning a whole new set of technologies.</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Familiar technology</a:t>
            </a:r>
            <a:r>
              <a:rPr lang="en-US" baseline="0" dirty="0">
                <a:effectLst/>
                <a:latin typeface="Segoe UI" panose="020B0502040204020203" pitchFamily="34" charset="0"/>
              </a:rPr>
              <a:t> and tools</a:t>
            </a:r>
          </a:p>
          <a:p>
            <a:pPr rtl="0"/>
            <a:r>
              <a:rPr lang="en-US" baseline="0" dirty="0">
                <a:effectLst/>
                <a:latin typeface="Segoe UI" panose="020B0502040204020203" pitchFamily="34" charset="0"/>
              </a:rPr>
              <a:t>Similar architecture as that of on-premises</a:t>
            </a:r>
            <a:endParaRPr lang="en-US" dirty="0">
              <a:effectLst/>
            </a:endParaRPr>
          </a:p>
          <a:p>
            <a:pPr rtl="0"/>
            <a:r>
              <a:rPr lang="en-US" dirty="0">
                <a:effectLst/>
                <a:latin typeface="Segoe UI" panose="020B0502040204020203" pitchFamily="34" charset="0"/>
              </a:rPr>
              <a:t>Additional layer providing</a:t>
            </a:r>
            <a:r>
              <a:rPr lang="en-US" baseline="0" dirty="0">
                <a:effectLst/>
                <a:latin typeface="Segoe UI" panose="020B0502040204020203" pitchFamily="34" charset="0"/>
              </a:rPr>
              <a:t> server and database partitioning, client connection routing, and billing. </a:t>
            </a:r>
          </a:p>
          <a:p>
            <a:pPr rtl="0"/>
            <a:r>
              <a:rPr lang="en-US" baseline="0" dirty="0">
                <a:effectLst/>
                <a:latin typeface="Segoe UI" panose="020B0502040204020203" pitchFamily="34" charset="0"/>
              </a:rPr>
              <a:t>Same great SQL Server technology on the backend.</a:t>
            </a:r>
          </a:p>
          <a:p>
            <a:pPr rtl="0"/>
            <a:r>
              <a:rPr lang="en-US" baseline="0" dirty="0">
                <a:effectLst/>
                <a:latin typeface="Segoe UI" panose="020B0502040204020203" pitchFamily="34" charset="0"/>
              </a:rPr>
              <a:t>Additional services (SQL Database Fabric) to ensure SLAs are met and to ensure optimum performance.</a:t>
            </a:r>
            <a:endParaRPr lang="en-US" dirty="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2085997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Show the different methods of provisioning a SQL Database server</a:t>
            </a:r>
            <a:r>
              <a:rPr lang="en-US" baseline="0" dirty="0">
                <a:effectLst/>
                <a:latin typeface="Segoe UI" panose="020B0502040204020203" pitchFamily="34" charset="0"/>
              </a:rPr>
              <a:t> along with </a:t>
            </a:r>
            <a:r>
              <a:rPr lang="en-US" b="1" baseline="0" dirty="0">
                <a:effectLst/>
                <a:latin typeface="Segoe UI" panose="020B0502040204020203" pitchFamily="34" charset="0"/>
              </a:rPr>
              <a:t>how easy it is</a:t>
            </a:r>
            <a:r>
              <a:rPr lang="en-US" baseline="0" dirty="0">
                <a:effectLst/>
                <a:latin typeface="Segoe UI" panose="020B0502040204020203" pitchFamily="34" charset="0"/>
              </a:rPr>
              <a:t>. Plus, help the attendees understand what a SQL Database “server” really is.</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rPr>
              <a:t>Provisioning an on-premises</a:t>
            </a:r>
            <a:r>
              <a:rPr lang="en-US" baseline="0" dirty="0">
                <a:effectLst/>
              </a:rPr>
              <a:t> SQL Server box can be time consuming, costly, and at times, a challenge. With SQL Database, provisioning a “server” is painless, quick, and provisioned in a matter of seconds.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Provision servers interactively using the Management Portal</a:t>
            </a:r>
            <a:endParaRPr lang="en-US" dirty="0">
              <a:effectLst/>
            </a:endParaRPr>
          </a:p>
          <a:p>
            <a:pPr rtl="0"/>
            <a:r>
              <a:rPr lang="en-US" dirty="0">
                <a:effectLst/>
                <a:latin typeface="Segoe UI" panose="020B0502040204020203" pitchFamily="34" charset="0"/>
              </a:rPr>
              <a:t>Automate server provisioning using the Microsoft Azure Management</a:t>
            </a:r>
            <a:r>
              <a:rPr lang="en-US" baseline="0" dirty="0">
                <a:effectLst/>
                <a:latin typeface="Segoe UI" panose="020B0502040204020203" pitchFamily="34" charset="0"/>
              </a:rPr>
              <a:t> API or PowerShell.</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While</a:t>
            </a:r>
            <a:r>
              <a:rPr lang="en-US" baseline="0" dirty="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698515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effectLst/>
                <a:latin typeface="Segoe UI" panose="020B0502040204020203" pitchFamily="34" charset="0"/>
              </a:rPr>
              <a:t>Slide Objectives:</a:t>
            </a:r>
            <a:endParaRPr lang="en-US" dirty="0">
              <a:effectLst/>
            </a:endParaRPr>
          </a:p>
          <a:p>
            <a:r>
              <a:rPr lang="en-US" dirty="0"/>
              <a:t>Explain SQL Server Database Connectivity.</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effectLst/>
                <a:latin typeface="Segoe UI" panose="020B0502040204020203" pitchFamily="34" charset="0"/>
              </a:rPr>
              <a:t>Speaking Points:</a:t>
            </a:r>
            <a:endParaRPr lang="en-US" dirty="0">
              <a:effectLst/>
            </a:endParaRPr>
          </a:p>
          <a:p>
            <a:r>
              <a:rPr lang="en-US" b="0" dirty="0"/>
              <a:t>Explain</a:t>
            </a:r>
            <a:r>
              <a:rPr lang="en-US" b="0" baseline="0" dirty="0"/>
              <a:t> how data is protected using </a:t>
            </a:r>
            <a:r>
              <a:rPr lang="en-US" sz="1200" b="0" i="0" kern="1200" baseline="0" dirty="0">
                <a:solidFill>
                  <a:schemeClr val="tx1"/>
                </a:solidFill>
                <a:effectLst/>
                <a:latin typeface="+mn-lt"/>
                <a:ea typeface="+mn-ea"/>
                <a:cs typeface="+mn-cs"/>
              </a:rPr>
              <a:t>s</a:t>
            </a:r>
            <a:r>
              <a:rPr lang="en-US" sz="1200" b="0" i="0" kern="1200" dirty="0">
                <a:solidFill>
                  <a:schemeClr val="tx1"/>
                </a:solidFill>
                <a:effectLst/>
                <a:latin typeface="+mn-lt"/>
                <a:ea typeface="+mn-ea"/>
                <a:cs typeface="+mn-cs"/>
              </a:rPr>
              <a:t>erver-level firewall and database-level firewall rules. </a:t>
            </a:r>
          </a:p>
          <a:p>
            <a:r>
              <a:rPr lang="en-US" sz="1200" b="0" i="0" kern="1200" baseline="0" dirty="0">
                <a:solidFill>
                  <a:schemeClr val="tx1"/>
                </a:solidFill>
                <a:effectLst/>
                <a:latin typeface="+mn-lt"/>
                <a:ea typeface="+mn-ea"/>
                <a:cs typeface="+mn-cs"/>
              </a:rPr>
              <a:t>Explain the difference when services connecting to SQL Databases from the internet versus services connecting from the Azure Datacenters.</a:t>
            </a:r>
          </a:p>
          <a:p>
            <a:endParaRPr lang="en-US" b="0" baseline="0"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3623444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Show</a:t>
            </a:r>
            <a:r>
              <a:rPr lang="en-US" baseline="0" dirty="0">
                <a:effectLst/>
                <a:latin typeface="Segoe UI" panose="020B0502040204020203" pitchFamily="34" charset="0"/>
              </a:rPr>
              <a:t> how to configure IP-Filtering in the firewall for the SQL </a:t>
            </a:r>
            <a:r>
              <a:rPr lang="en-US" baseline="0">
                <a:effectLst/>
                <a:latin typeface="Segoe UI" panose="020B0502040204020203" pitchFamily="34" charset="0"/>
              </a:rPr>
              <a:t>Database Server.</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986754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Show the different methods of provisioning a SQL Database server</a:t>
            </a:r>
            <a:r>
              <a:rPr lang="en-US" baseline="0" dirty="0">
                <a:effectLst/>
                <a:latin typeface="Segoe UI" panose="020B0502040204020203" pitchFamily="34" charset="0"/>
              </a:rPr>
              <a:t> along with </a:t>
            </a:r>
            <a:r>
              <a:rPr lang="en-US" b="1" baseline="0" dirty="0">
                <a:effectLst/>
                <a:latin typeface="Segoe UI" panose="020B0502040204020203" pitchFamily="34" charset="0"/>
              </a:rPr>
              <a:t>how easy it is</a:t>
            </a:r>
            <a:r>
              <a:rPr lang="en-US" baseline="0" dirty="0">
                <a:effectLst/>
                <a:latin typeface="Segoe UI" panose="020B0502040204020203" pitchFamily="34" charset="0"/>
              </a:rPr>
              <a:t>. Plus, help the attendees understand what a SQL Database “server” really is.</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rPr>
              <a:t>Provisioning an on-premises</a:t>
            </a:r>
            <a:r>
              <a:rPr lang="en-US" baseline="0" dirty="0">
                <a:effectLst/>
              </a:rPr>
              <a:t> SQL Server box can be time consuming, costly, and at times, a challenge. With SQL Database, provisioning a “server” is painless, quick, and provisioned in a matter of seconds.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Provision servers interactively using the Management Portal</a:t>
            </a:r>
            <a:endParaRPr lang="en-US" dirty="0">
              <a:effectLst/>
            </a:endParaRPr>
          </a:p>
          <a:p>
            <a:pPr rtl="0"/>
            <a:r>
              <a:rPr lang="en-US" dirty="0">
                <a:effectLst/>
                <a:latin typeface="Segoe UI" panose="020B0502040204020203" pitchFamily="34" charset="0"/>
              </a:rPr>
              <a:t>Automate server provisioning using the Microsoft Azure Management</a:t>
            </a:r>
            <a:r>
              <a:rPr lang="en-US" baseline="0" dirty="0">
                <a:effectLst/>
                <a:latin typeface="Segoe UI" panose="020B0502040204020203" pitchFamily="34" charset="0"/>
              </a:rPr>
              <a:t> API or PowerShell.</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While</a:t>
            </a:r>
            <a:r>
              <a:rPr lang="en-US" baseline="0" dirty="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4752218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Show the different methods of provisioning a SQL Database server</a:t>
            </a:r>
            <a:r>
              <a:rPr lang="en-US" baseline="0" dirty="0">
                <a:effectLst/>
                <a:latin typeface="Segoe UI" panose="020B0502040204020203" pitchFamily="34" charset="0"/>
              </a:rPr>
              <a:t> along with </a:t>
            </a:r>
            <a:r>
              <a:rPr lang="en-US" b="1" baseline="0" dirty="0">
                <a:effectLst/>
                <a:latin typeface="Segoe UI" panose="020B0502040204020203" pitchFamily="34" charset="0"/>
              </a:rPr>
              <a:t>how easy it is</a:t>
            </a:r>
            <a:r>
              <a:rPr lang="en-US" baseline="0" dirty="0">
                <a:effectLst/>
                <a:latin typeface="Segoe UI" panose="020B0502040204020203" pitchFamily="34" charset="0"/>
              </a:rPr>
              <a:t>. Plus, help the attendees understand what a SQL Database “server” really is.</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rPr>
              <a:t>Provisioning an on-premises</a:t>
            </a:r>
            <a:r>
              <a:rPr lang="en-US" baseline="0" dirty="0">
                <a:effectLst/>
              </a:rPr>
              <a:t> SQL Server box can be time consuming, costly, and at times, a challenge. With SQL Database, provisioning a “server” is painless, quick, and provisioned in a matter of seconds.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Automate server provisioning using the Microsoft Azure Management</a:t>
            </a:r>
            <a:r>
              <a:rPr lang="en-US" baseline="0" dirty="0">
                <a:effectLst/>
                <a:latin typeface="Segoe UI" panose="020B0502040204020203" pitchFamily="34" charset="0"/>
              </a:rPr>
              <a:t> API or PowerShell or xplat-cli.</a:t>
            </a:r>
            <a:endParaRPr lang="en-US" dirty="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11426006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baseline="0" dirty="0">
                <a:effectLst/>
                <a:latin typeface="Segoe UI" panose="020B0502040204020203" pitchFamily="34" charset="0"/>
              </a:rPr>
              <a:t>Highlight what’s new in the latest SQL Database service update.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rPr>
              <a:t>In late September</a:t>
            </a:r>
            <a:r>
              <a:rPr lang="en-US" baseline="0" dirty="0">
                <a:effectLst/>
              </a:rPr>
              <a:t> a service update was deployed to Microsoft Azure SQL Database that included new functionality.</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Linked Server – </a:t>
            </a:r>
            <a:r>
              <a:rPr lang="en-US" dirty="0"/>
              <a:t>This is a new component for database hybrid solutions spanning on-premises corporate networks and the Microsoft Azure cloud. </a:t>
            </a:r>
            <a:endParaRPr lang="en-US" dirty="0">
              <a:effectLst/>
              <a:latin typeface="Segoe UI" panose="020B0502040204020203" pitchFamily="34" charset="0"/>
            </a:endParaRPr>
          </a:p>
          <a:p>
            <a:pPr rtl="0"/>
            <a:r>
              <a:rPr lang="en-US" dirty="0">
                <a:effectLst/>
                <a:latin typeface="Segoe UI" panose="020B0502040204020203" pitchFamily="34" charset="0"/>
              </a:rPr>
              <a:t>Recursive Trigger – </a:t>
            </a:r>
            <a:r>
              <a:rPr lang="en-US" dirty="0"/>
              <a:t>Just like SQL Server 2012, the option can be configured via ALTER</a:t>
            </a:r>
            <a:r>
              <a:rPr lang="en-US" baseline="0" dirty="0"/>
              <a:t> DATABASE </a:t>
            </a:r>
            <a:r>
              <a:rPr lang="en-US" baseline="0" dirty="0" err="1"/>
              <a:t>dbname</a:t>
            </a:r>
            <a:r>
              <a:rPr lang="en-US" baseline="0" dirty="0"/>
              <a:t> SET RECURSIVE_TRIGGERS ON|OFF </a:t>
            </a:r>
            <a:endParaRPr lang="en-US" dirty="0">
              <a:effectLst/>
              <a:latin typeface="Segoe UI" panose="020B0502040204020203" pitchFamily="34" charset="0"/>
            </a:endParaRPr>
          </a:p>
          <a:p>
            <a:pPr rtl="0"/>
            <a:r>
              <a:rPr lang="en-US" dirty="0">
                <a:effectLst/>
                <a:latin typeface="Segoe UI" panose="020B0502040204020203" pitchFamily="34" charset="0"/>
              </a:rPr>
              <a:t>DBCC –</a:t>
            </a:r>
            <a:r>
              <a:rPr lang="en-US" baseline="0" dirty="0">
                <a:effectLst/>
                <a:latin typeface="Segoe UI" panose="020B0502040204020203" pitchFamily="34" charset="0"/>
              </a:rPr>
              <a:t> </a:t>
            </a:r>
            <a:r>
              <a:rPr lang="en-US" dirty="0"/>
              <a:t>The query optimizer uses statistics to estimate the cardinality or number of rows in the query result, which enables the query optimizer to create a high quality query plan.</a:t>
            </a:r>
            <a:endParaRPr lang="en-US" baseline="0" dirty="0">
              <a:effectLst/>
              <a:latin typeface="Segoe UI" panose="020B0502040204020203" pitchFamily="34" charset="0"/>
            </a:endParaRPr>
          </a:p>
          <a:p>
            <a:pPr rtl="0"/>
            <a:r>
              <a:rPr lang="en-US" baseline="0" dirty="0">
                <a:effectLst/>
                <a:latin typeface="Segoe UI" panose="020B0502040204020203" pitchFamily="34" charset="0"/>
              </a:rPr>
              <a:t>Firewall Rules – </a:t>
            </a:r>
            <a:r>
              <a:rPr lang="en-US" dirty="0"/>
              <a:t>different rules for different databases hosted on the same logical SQL Database server</a:t>
            </a:r>
            <a:endParaRPr lang="en-US" dirty="0">
              <a:effectLst/>
            </a:endParaRPr>
          </a:p>
          <a:p>
            <a:pPr rtl="0"/>
            <a:r>
              <a:rPr lang="en-US" b="1" dirty="0">
                <a:effectLst/>
                <a:latin typeface="Segoe UI" panose="020B0502040204020203" pitchFamily="34" charset="0"/>
              </a:rPr>
              <a:t>Notes:</a:t>
            </a:r>
            <a:endParaRPr lang="en-US" dirty="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2540407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The</a:t>
            </a:r>
            <a:r>
              <a:rPr lang="sv-SE" baseline="0" dirty="0"/>
              <a:t> Azure data Platform is HUGE and growing. This session will have to be brief about some of this content and make a few deep dives here and there.</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11024388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Now let’s focus on </a:t>
            </a:r>
            <a:r>
              <a:rPr lang="sv-SE" baseline="0" dirty="0"/>
              <a:t>SQL Server in a Microsoft Azure Virtual Machine!</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21</a:t>
            </a:fld>
            <a:endParaRPr lang="en-US"/>
          </a:p>
        </p:txBody>
      </p:sp>
    </p:spTree>
    <p:extLst>
      <p:ext uri="{BB962C8B-B14F-4D97-AF65-F5344CB8AC3E}">
        <p14:creationId xmlns:p14="http://schemas.microsoft.com/office/powerpoint/2010/main" val="835485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37122567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Now let’s focus on </a:t>
            </a:r>
            <a:r>
              <a:rPr lang="sv-SE" baseline="0" dirty="0"/>
              <a:t>the new Microsoft Azure DocumentDB Service!</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15290907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Configurable consistency to trade off consistency and performance.</a:t>
            </a:r>
          </a:p>
          <a:p>
            <a:r>
              <a:rPr lang="en-US" dirty="0"/>
              <a:t>Database Accounts are configured with a default consistency level. </a:t>
            </a:r>
          </a:p>
          <a:p>
            <a:r>
              <a:rPr lang="en-US" dirty="0"/>
              <a:t>Consistency level can be weakened per read/query request.</a:t>
            </a:r>
          </a:p>
          <a:p>
            <a:endParaRPr lang="en-US" dirty="0"/>
          </a:p>
          <a:p>
            <a:r>
              <a:rPr lang="en-US" dirty="0"/>
              <a:t>Strong: </a:t>
            </a:r>
            <a:r>
              <a:rPr lang="en-US" sz="1200" dirty="0"/>
              <a:t>All writes are visible to all readers. Writes synchronously committed by a majority quorum of replicas and reads are acknowledged by the majority read quorum</a:t>
            </a:r>
          </a:p>
          <a:p>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Bounded</a:t>
            </a:r>
            <a:r>
              <a:rPr lang="en-US" sz="1200" baseline="0" dirty="0"/>
              <a:t> Staleness: </a:t>
            </a:r>
            <a:r>
              <a:rPr lang="en-US" sz="1200" dirty="0"/>
              <a:t>Guaranteed ordering of writes, reads adhere to minimum freshness. Writes are propagated asynchronously, reads are acknowledged by majority quorum lagging by at most K prefixes.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Session: Read your own writes. Writes are propagated asynchronously while reads for a session are issued against the replica that can serve the requested version.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Eventual:</a:t>
            </a:r>
            <a:r>
              <a:rPr lang="en-US" sz="1200" baseline="0" dirty="0"/>
              <a:t> </a:t>
            </a:r>
            <a:r>
              <a:rPr lang="en-US" sz="1200" dirty="0">
                <a:solidFill>
                  <a:schemeClr val="tx1"/>
                </a:solidFill>
              </a:rPr>
              <a:t>Reads eventually converge with writes. Writes are propagated asynchronously while reads can be acknowledged by any replica. Readers may view older data then previously observed.</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sz="1200" dirty="0"/>
          </a:p>
          <a:p>
            <a:endParaRPr lang="en-US" sz="1200"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28</a:t>
            </a:fld>
            <a:endParaRPr lang="en-US"/>
          </a:p>
        </p:txBody>
      </p:sp>
    </p:spTree>
    <p:extLst>
      <p:ext uri="{BB962C8B-B14F-4D97-AF65-F5344CB8AC3E}">
        <p14:creationId xmlns:p14="http://schemas.microsoft.com/office/powerpoint/2010/main" val="35941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Speaker</a:t>
            </a:r>
            <a:r>
              <a:rPr lang="en-US" sz="1200" b="1" i="0" kern="1200" baseline="0" dirty="0">
                <a:solidFill>
                  <a:schemeClr val="tx1"/>
                </a:solidFill>
                <a:effectLst/>
                <a:latin typeface="+mn-lt"/>
                <a:ea typeface="+mn-ea"/>
                <a:cs typeface="+mn-cs"/>
              </a:rPr>
              <a:t> notes:</a:t>
            </a:r>
          </a:p>
          <a:p>
            <a:endParaRPr lang="en-US" sz="1200" b="0" i="0" kern="1200" baseline="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Achieve near-infinite scale in terms of storage and throughput by horizontally partitioning data(</a:t>
            </a:r>
            <a:r>
              <a:rPr lang="en-US" sz="1200" b="0" i="0" kern="1200" dirty="0" err="1">
                <a:solidFill>
                  <a:schemeClr val="tx1"/>
                </a:solidFill>
                <a:effectLst/>
                <a:latin typeface="+mn-lt"/>
                <a:ea typeface="+mn-ea"/>
                <a:cs typeface="+mn-cs"/>
              </a:rPr>
              <a:t>sharding</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Best partition option</a:t>
            </a:r>
            <a:r>
              <a:rPr lang="en-US" sz="1200" b="0" i="0" kern="1200" baseline="0" dirty="0">
                <a:solidFill>
                  <a:schemeClr val="tx1"/>
                </a:solidFill>
                <a:effectLst/>
                <a:latin typeface="+mn-lt"/>
                <a:ea typeface="+mn-ea"/>
                <a:cs typeface="+mn-cs"/>
              </a:rPr>
              <a:t> for </a:t>
            </a:r>
            <a:r>
              <a:rPr lang="en-US" sz="1200" b="0" i="0" kern="1200" dirty="0">
                <a:solidFill>
                  <a:schemeClr val="tx1"/>
                </a:solidFill>
                <a:effectLst/>
                <a:latin typeface="+mn-lt"/>
                <a:ea typeface="+mn-ea"/>
                <a:cs typeface="+mn-cs"/>
              </a:rPr>
              <a:t>data across collections will depend on data format and access patterns</a:t>
            </a:r>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DocumentDB</a:t>
            </a:r>
            <a:r>
              <a:rPr lang="en-US" sz="1200" b="0" i="0" kern="1200" dirty="0">
                <a:solidFill>
                  <a:schemeClr val="tx1"/>
                </a:solidFill>
                <a:effectLst/>
                <a:latin typeface="+mn-lt"/>
                <a:ea typeface="+mn-ea"/>
                <a:cs typeface="+mn-cs"/>
              </a:rPr>
              <a:t> accounts can be scaled linearly with cost via collections</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30</a:t>
            </a:fld>
            <a:endParaRPr lang="en-US"/>
          </a:p>
        </p:txBody>
      </p:sp>
    </p:spTree>
    <p:extLst>
      <p:ext uri="{BB962C8B-B14F-4D97-AF65-F5344CB8AC3E}">
        <p14:creationId xmlns:p14="http://schemas.microsoft.com/office/powerpoint/2010/main" val="86175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Speaker</a:t>
            </a:r>
            <a:r>
              <a:rPr lang="en-US" sz="1200" b="1" i="0" kern="1200" baseline="0" dirty="0">
                <a:solidFill>
                  <a:schemeClr val="tx1"/>
                </a:solidFill>
                <a:effectLst/>
                <a:latin typeface="+mn-lt"/>
                <a:ea typeface="+mn-ea"/>
                <a:cs typeface="+mn-cs"/>
              </a:rPr>
              <a:t> notes:</a:t>
            </a:r>
            <a:endParaRPr lang="en-US" sz="1200" b="1"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This is commonly used to partition data produced or consumed from a large number of distinct clients, and is useful for storing user profiles, catalog items, and </a:t>
            </a:r>
            <a:r>
              <a:rPr lang="en-US" sz="1200" b="0" i="0" kern="1200" dirty="0" err="1">
                <a:solidFill>
                  <a:schemeClr val="tx1"/>
                </a:solidFill>
                <a:effectLst/>
                <a:latin typeface="+mn-lt"/>
                <a:ea typeface="+mn-ea"/>
                <a:cs typeface="+mn-cs"/>
              </a:rPr>
              <a:t>IoT</a:t>
            </a:r>
            <a:r>
              <a:rPr lang="en-US" sz="1200" b="0" i="0" kern="1200" dirty="0">
                <a:solidFill>
                  <a:schemeClr val="tx1"/>
                </a:solidFill>
                <a:effectLst/>
                <a:latin typeface="+mn-lt"/>
                <a:ea typeface="+mn-ea"/>
                <a:cs typeface="+mn-cs"/>
              </a:rPr>
              <a:t> ("Internet of Things") telemetry data.</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You should use hash partitioning whenever there are too many entities to enumerate through lookup partitioning (e.g. users or devices) and the request rate is fairly uniform across entities.</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Hash partitioning is useful for uniform load balancing of requests to make effective use of your provisioned storage and throughput. Using </a:t>
            </a:r>
            <a:r>
              <a:rPr lang="en-US" sz="1200" b="0" i="1" kern="1200" dirty="0">
                <a:solidFill>
                  <a:schemeClr val="tx1"/>
                </a:solidFill>
                <a:effectLst/>
                <a:latin typeface="+mn-lt"/>
                <a:ea typeface="+mn-ea"/>
                <a:cs typeface="+mn-cs"/>
              </a:rPr>
              <a:t>consistent hashing</a:t>
            </a:r>
            <a:r>
              <a:rPr lang="en-US" sz="1200" b="0" i="0" kern="1200" dirty="0">
                <a:solidFill>
                  <a:schemeClr val="tx1"/>
                </a:solidFill>
                <a:effectLst/>
                <a:latin typeface="+mn-lt"/>
                <a:ea typeface="+mn-ea"/>
                <a:cs typeface="+mn-cs"/>
              </a:rPr>
              <a:t> algorithms allow you to minimize the amount of data that has to be moved when adding or removing a partition.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31</a:t>
            </a:fld>
            <a:endParaRPr lang="en-US"/>
          </a:p>
        </p:txBody>
      </p:sp>
    </p:spTree>
    <p:extLst>
      <p:ext uri="{BB962C8B-B14F-4D97-AF65-F5344CB8AC3E}">
        <p14:creationId xmlns:p14="http://schemas.microsoft.com/office/powerpoint/2010/main" val="38738596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Speaker</a:t>
            </a:r>
            <a:r>
              <a:rPr lang="en-US" sz="1200" b="1" i="0" kern="1200" baseline="0" dirty="0">
                <a:solidFill>
                  <a:schemeClr val="tx1"/>
                </a:solidFill>
                <a:effectLst/>
                <a:latin typeface="+mn-lt"/>
                <a:ea typeface="+mn-ea"/>
                <a:cs typeface="+mn-cs"/>
              </a:rPr>
              <a:t> notes:</a:t>
            </a:r>
            <a:endParaRPr lang="en-US" sz="1200" b="1"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This is commonly used for partitioning with </a:t>
            </a:r>
            <a:r>
              <a:rPr lang="en-US" sz="1200" b="0" i="1" kern="1200" dirty="0">
                <a:solidFill>
                  <a:schemeClr val="tx1"/>
                </a:solidFill>
                <a:effectLst/>
                <a:latin typeface="+mn-lt"/>
                <a:ea typeface="+mn-ea"/>
                <a:cs typeface="+mn-cs"/>
              </a:rPr>
              <a:t>time stamp</a:t>
            </a:r>
            <a:r>
              <a:rPr lang="en-US" sz="1200" b="0" i="0" kern="1200" dirty="0">
                <a:solidFill>
                  <a:schemeClr val="tx1"/>
                </a:solidFill>
                <a:effectLst/>
                <a:latin typeface="+mn-lt"/>
                <a:ea typeface="+mn-ea"/>
                <a:cs typeface="+mn-cs"/>
              </a:rPr>
              <a:t> properties (e.g., </a:t>
            </a:r>
            <a:r>
              <a:rPr lang="en-US" sz="1200" b="0" i="0" kern="1200" dirty="0" err="1">
                <a:solidFill>
                  <a:schemeClr val="tx1"/>
                </a:solidFill>
                <a:effectLst/>
                <a:latin typeface="+mn-lt"/>
                <a:ea typeface="+mn-ea"/>
                <a:cs typeface="+mn-cs"/>
              </a:rPr>
              <a:t>eventTime</a:t>
            </a:r>
            <a:r>
              <a:rPr lang="en-US" sz="1200" b="0" i="0" kern="1200" dirty="0">
                <a:solidFill>
                  <a:schemeClr val="tx1"/>
                </a:solidFill>
                <a:effectLst/>
                <a:latin typeface="+mn-lt"/>
                <a:ea typeface="+mn-ea"/>
                <a:cs typeface="+mn-cs"/>
              </a:rPr>
              <a:t> between Feb 1, 2015 and Feb 2, 2015).</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You should use Range partitioning if your queries are restricted to specific range values against the partition key.</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Range partitioning is generally used in the context of dates, as it gives you an easy and natural mechanism for aging out partitions by timestamp. It is also useful when queries are generally constrained to a time range since that is aligned with the partitioning boundaries.</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t>32</a:t>
            </a:fld>
            <a:endParaRPr lang="en-US"/>
          </a:p>
        </p:txBody>
      </p:sp>
    </p:spTree>
    <p:extLst>
      <p:ext uri="{BB962C8B-B14F-4D97-AF65-F5344CB8AC3E}">
        <p14:creationId xmlns:p14="http://schemas.microsoft.com/office/powerpoint/2010/main" val="9896622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Speaker</a:t>
            </a:r>
            <a:r>
              <a:rPr lang="en-US" sz="1200" b="1" i="0" kern="1200" baseline="0" dirty="0">
                <a:solidFill>
                  <a:schemeClr val="tx1"/>
                </a:solidFill>
                <a:effectLst/>
                <a:latin typeface="+mn-lt"/>
                <a:ea typeface="+mn-ea"/>
                <a:cs typeface="+mn-cs"/>
              </a:rPr>
              <a:t> notes:</a:t>
            </a:r>
            <a:endParaRPr lang="en-US" sz="1200" b="1"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This is commonly used for partitioning by region (e.g. the partition for Scandinavia contains Norway, Denmark, and Sweden).</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Lookup partitioning offers the highest degree of control in managing a multi-tenant application. You can assign multiple tenants to a single collection, single tenant to a single collection, or even a single tenant across multiple collections.</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Lookup partitioning allows you to group and organize unordered and unrelated sets of data in a natural way e.g., group tenants by organization or states by geographic region. Lookup also offers fine-grained control for migrating data between collections.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33</a:t>
            </a:fld>
            <a:endParaRPr lang="en-US"/>
          </a:p>
        </p:txBody>
      </p:sp>
    </p:spTree>
    <p:extLst>
      <p:ext uri="{BB962C8B-B14F-4D97-AF65-F5344CB8AC3E}">
        <p14:creationId xmlns:p14="http://schemas.microsoft.com/office/powerpoint/2010/main" val="1221682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Now let’s focus on Microsoft Azure</a:t>
            </a:r>
            <a:r>
              <a:rPr lang="sv-SE" baseline="0" dirty="0"/>
              <a:t> SQL Database the PaaS service!</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880633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Show Microsoft’ continuous Private to Public Cloud Offering</a:t>
            </a:r>
            <a:r>
              <a:rPr lang="en-US" baseline="0" dirty="0">
                <a:effectLst/>
                <a:latin typeface="Segoe UI" panose="020B0502040204020203" pitchFamily="34" charset="0"/>
              </a:rPr>
              <a:t>, but this presentation will focus on Microsoft’s relational database </a:t>
            </a:r>
            <a:r>
              <a:rPr lang="en-US" baseline="0" dirty="0" err="1">
                <a:effectLst/>
                <a:latin typeface="Segoe UI" panose="020B0502040204020203" pitchFamily="34" charset="0"/>
              </a:rPr>
              <a:t>PaaS</a:t>
            </a:r>
            <a:r>
              <a:rPr lang="en-US" baseline="0" dirty="0">
                <a:effectLst/>
                <a:latin typeface="Segoe UI" panose="020B0502040204020203" pitchFamily="34" charset="0"/>
              </a:rPr>
              <a:t> offering.</a:t>
            </a:r>
            <a:endParaRPr lang="en-US" dirty="0">
              <a:effectLst/>
            </a:endParaRPr>
          </a:p>
          <a:p>
            <a:pPr rtl="0"/>
            <a:r>
              <a:rPr lang="en-US" b="1" dirty="0">
                <a:effectLst/>
                <a:latin typeface="Segoe UI" panose="020B0502040204020203" pitchFamily="34" charset="0"/>
              </a:rPr>
              <a:t>Transition:</a:t>
            </a:r>
            <a:endParaRPr lang="en-US" dirty="0">
              <a:effectLst/>
            </a:endParaRPr>
          </a:p>
          <a:p>
            <a:pPr>
              <a:spcBef>
                <a:spcPct val="0"/>
              </a:spcBef>
            </a:pPr>
            <a:r>
              <a:rPr lang="en-US" dirty="0"/>
              <a:t>Microsoft provides a</a:t>
            </a:r>
            <a:r>
              <a:rPr lang="en-US" baseline="0" dirty="0"/>
              <a:t> continuous solution from private cloud to the public cloud. No matter where you are on your technology roadmap we have a solution to fit your needs. </a:t>
            </a:r>
          </a:p>
          <a:p>
            <a:pPr>
              <a:spcBef>
                <a:spcPct val="0"/>
              </a:spcBef>
            </a:pPr>
            <a:r>
              <a:rPr lang="en-US" baseline="0" dirty="0"/>
              <a:t>We are a trusted advisor and platform in the traditional enterprise and ISV space with new </a:t>
            </a:r>
            <a:r>
              <a:rPr lang="en-US" baseline="0" dirty="0" err="1"/>
              <a:t>IaaS</a:t>
            </a:r>
            <a:r>
              <a:rPr lang="en-US" baseline="0" dirty="0"/>
              <a:t> offerings that making it easier to bring this same level of trust and ease of use to the public cloud. </a:t>
            </a:r>
            <a:r>
              <a:rPr lang="en-US" sz="800" b="1" baseline="0" dirty="0"/>
              <a:t>However, Microsoft Azure SQL Database extends SQL Server capabilities to the cloud by offering SQL Server as a relational database service.</a:t>
            </a:r>
            <a:endParaRPr lang="en-US" sz="800" dirty="0">
              <a:effectLst/>
            </a:endParaRPr>
          </a:p>
          <a:p>
            <a:pPr rtl="0"/>
            <a:r>
              <a:rPr lang="en-US" sz="1000" b="1" dirty="0">
                <a:effectLst/>
                <a:latin typeface="Segoe UI" panose="020B0502040204020203" pitchFamily="34" charset="0"/>
              </a:rPr>
              <a:t>Speaking Points:</a:t>
            </a:r>
            <a:endParaRPr lang="en-US" sz="1000" dirty="0">
              <a:effectLst/>
            </a:endParaRPr>
          </a:p>
          <a:p>
            <a:pPr rtl="0"/>
            <a:r>
              <a:rPr lang="en-US" dirty="0">
                <a:effectLst/>
                <a:latin typeface="Segoe UI" panose="020B0502040204020203" pitchFamily="34" charset="0"/>
              </a:rPr>
              <a:t>SQL</a:t>
            </a:r>
            <a:r>
              <a:rPr lang="en-US" baseline="0" dirty="0">
                <a:effectLst/>
                <a:latin typeface="Segoe UI" panose="020B0502040204020203" pitchFamily="34" charset="0"/>
              </a:rPr>
              <a:t> Database provides SQL Server as a relational service.</a:t>
            </a:r>
            <a:endParaRPr lang="en-US" dirty="0">
              <a:effectLst/>
            </a:endParaRPr>
          </a:p>
          <a:p>
            <a:pPr rtl="0"/>
            <a:endParaRPr lang="en-US" dirty="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a:p>
        </p:txBody>
      </p:sp>
    </p:spTree>
    <p:extLst>
      <p:ext uri="{BB962C8B-B14F-4D97-AF65-F5344CB8AC3E}">
        <p14:creationId xmlns:p14="http://schemas.microsoft.com/office/powerpoint/2010/main" val="4283210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5</a:t>
            </a:fld>
            <a:endParaRPr lang="en-US" dirty="0"/>
          </a:p>
        </p:txBody>
      </p:sp>
    </p:spTree>
    <p:extLst>
      <p:ext uri="{BB962C8B-B14F-4D97-AF65-F5344CB8AC3E}">
        <p14:creationId xmlns:p14="http://schemas.microsoft.com/office/powerpoint/2010/main" val="1828649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Understand that</a:t>
            </a:r>
            <a:r>
              <a:rPr lang="en-US" baseline="0" dirty="0">
                <a:effectLst/>
                <a:latin typeface="Segoe UI" panose="020B0502040204020203" pitchFamily="34" charset="0"/>
              </a:rPr>
              <a:t> while there are physical SQL Server boxes behind the scenes, when connecting to SQL Database, you are not connecting to a physical server, but to a TDS endpoint.</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The key to understanding SQL Database</a:t>
            </a:r>
            <a:r>
              <a:rPr lang="en-US" baseline="0" dirty="0">
                <a:effectLst/>
                <a:latin typeface="Segoe UI" panose="020B0502040204020203" pitchFamily="34" charset="0"/>
              </a:rPr>
              <a:t> is understanding while SQL Database is SQL Server, we do not interact with them in the same physical manner.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In an on-premises</a:t>
            </a:r>
            <a:r>
              <a:rPr lang="en-US" baseline="0" dirty="0">
                <a:effectLst/>
                <a:latin typeface="Segoe UI" panose="020B0502040204020203" pitchFamily="34" charset="0"/>
              </a:rPr>
              <a:t> environment, we typically have physical access to the actual </a:t>
            </a:r>
            <a:r>
              <a:rPr lang="en-US" dirty="0">
                <a:effectLst/>
                <a:latin typeface="Segoe UI" panose="020B0502040204020203" pitchFamily="34" charset="0"/>
              </a:rPr>
              <a:t>SQL Server </a:t>
            </a:r>
            <a:r>
              <a:rPr lang="en-US" dirty="0" err="1">
                <a:effectLst/>
                <a:latin typeface="Segoe UI" panose="020B0502040204020203" pitchFamily="34" charset="0"/>
              </a:rPr>
              <a:t>server</a:t>
            </a:r>
            <a:r>
              <a:rPr lang="en-US" dirty="0">
                <a:effectLst/>
                <a:latin typeface="Segoe UI" panose="020B0502040204020203" pitchFamily="34" charset="0"/>
              </a:rPr>
              <a:t>.</a:t>
            </a:r>
            <a:endParaRPr lang="en-US" dirty="0">
              <a:effectLst/>
            </a:endParaRPr>
          </a:p>
          <a:p>
            <a:pPr rtl="0"/>
            <a:r>
              <a:rPr lang="en-US" dirty="0">
                <a:effectLst/>
                <a:latin typeface="Segoe UI" panose="020B0502040204020203" pitchFamily="34" charset="0"/>
              </a:rPr>
              <a:t>In</a:t>
            </a:r>
            <a:r>
              <a:rPr lang="en-US" baseline="0" dirty="0">
                <a:effectLst/>
                <a:latin typeface="Segoe UI" panose="020B0502040204020203" pitchFamily="34" charset="0"/>
              </a:rPr>
              <a:t> Microsoft Azure, we do not have physical access to the actual server.</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It is</a:t>
            </a:r>
            <a:r>
              <a:rPr lang="en-US" baseline="0" dirty="0">
                <a:effectLst/>
                <a:latin typeface="Segoe UI" panose="020B0502040204020203" pitchFamily="34" charset="0"/>
              </a:rPr>
              <a:t> important that the attendee understands that it IS INDEED SQL Server at the platform layer. There are physical boxes running SQL Server 2012 Enterprise Edition. However, due to the nature of the Azure environment to provide the high-availability and scalability necessary, access to the physical boxes is currently not supported.</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4183005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Understand the overall</a:t>
            </a:r>
            <a:r>
              <a:rPr lang="en-US" baseline="0" dirty="0">
                <a:effectLst/>
                <a:latin typeface="Segoe UI" panose="020B0502040204020203" pitchFamily="34" charset="0"/>
              </a:rPr>
              <a:t> concepts and benefits of SQL Database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Let’s clear up</a:t>
            </a:r>
            <a:r>
              <a:rPr lang="en-US" baseline="0" dirty="0">
                <a:effectLst/>
                <a:latin typeface="Segoe UI" panose="020B0502040204020203" pitchFamily="34" charset="0"/>
              </a:rPr>
              <a:t> any confusion and look at the basics of what SQL Database really is and some of its benefits.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The same great SQL Server database technology that you know, love, and use on-premises provided</a:t>
            </a:r>
            <a:r>
              <a:rPr lang="en-US" baseline="0" dirty="0">
                <a:effectLst/>
                <a:latin typeface="Segoe UI" panose="020B0502040204020203" pitchFamily="34" charset="0"/>
              </a:rPr>
              <a:t> as a service</a:t>
            </a:r>
            <a:endParaRPr lang="en-US" dirty="0">
              <a:effectLst/>
            </a:endParaRPr>
          </a:p>
          <a:p>
            <a:pPr rtl="0"/>
            <a:r>
              <a:rPr lang="en-US" dirty="0">
                <a:effectLst/>
                <a:latin typeface="Segoe UI" panose="020B0502040204020203" pitchFamily="34" charset="0"/>
              </a:rPr>
              <a:t>Enterprise-ready</a:t>
            </a:r>
            <a:r>
              <a:rPr lang="en-US" baseline="0" dirty="0">
                <a:effectLst/>
                <a:latin typeface="Segoe UI" panose="020B0502040204020203" pitchFamily="34" charset="0"/>
              </a:rPr>
              <a:t> </a:t>
            </a:r>
          </a:p>
          <a:p>
            <a:pPr rtl="0"/>
            <a:r>
              <a:rPr lang="en-US" baseline="0" dirty="0">
                <a:effectLst/>
                <a:latin typeface="Segoe UI" panose="020B0502040204020203" pitchFamily="34" charset="0"/>
              </a:rPr>
              <a:t>Automatic support for High-Availability</a:t>
            </a:r>
          </a:p>
          <a:p>
            <a:pPr rtl="0"/>
            <a:r>
              <a:rPr lang="en-US" baseline="0" dirty="0">
                <a:effectLst/>
                <a:latin typeface="Segoe UI" panose="020B0502040204020203" pitchFamily="34" charset="0"/>
              </a:rPr>
              <a:t>Designed to scale on-demand to provide the same great elasticity</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High-availability – 3 copies of the database free for the cost of the one database. Always</a:t>
            </a:r>
            <a:r>
              <a:rPr lang="en-US" baseline="0" dirty="0">
                <a:effectLst/>
                <a:latin typeface="Segoe UI" panose="020B0502040204020203" pitchFamily="34" charset="0"/>
              </a:rPr>
              <a:t> in sync. The cost to do this on-premises isn’t cheap. This is </a:t>
            </a:r>
            <a:r>
              <a:rPr lang="en-US" b="1" baseline="0" dirty="0">
                <a:effectLst/>
                <a:latin typeface="Segoe UI" panose="020B0502040204020203" pitchFamily="34" charset="0"/>
              </a:rPr>
              <a:t>FREE</a:t>
            </a:r>
            <a:r>
              <a:rPr lang="en-US" baseline="0" dirty="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358164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Understand the overall</a:t>
            </a:r>
            <a:r>
              <a:rPr lang="en-US" baseline="0" dirty="0">
                <a:effectLst/>
                <a:latin typeface="Segoe UI" panose="020B0502040204020203" pitchFamily="34" charset="0"/>
              </a:rPr>
              <a:t> concepts and benefits of SQL Database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Let’s clear up</a:t>
            </a:r>
            <a:r>
              <a:rPr lang="en-US" baseline="0" dirty="0">
                <a:effectLst/>
                <a:latin typeface="Segoe UI" panose="020B0502040204020203" pitchFamily="34" charset="0"/>
              </a:rPr>
              <a:t> any confusion and look at the basics of what SQL Database really is and some of its benefits.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The same great SQL Server database technology that you know, love, and use on-premises provided</a:t>
            </a:r>
            <a:r>
              <a:rPr lang="en-US" baseline="0" dirty="0">
                <a:effectLst/>
                <a:latin typeface="Segoe UI" panose="020B0502040204020203" pitchFamily="34" charset="0"/>
              </a:rPr>
              <a:t> as a service</a:t>
            </a:r>
            <a:endParaRPr lang="en-US" dirty="0">
              <a:effectLst/>
            </a:endParaRPr>
          </a:p>
          <a:p>
            <a:pPr rtl="0"/>
            <a:r>
              <a:rPr lang="en-US" dirty="0">
                <a:effectLst/>
                <a:latin typeface="Segoe UI" panose="020B0502040204020203" pitchFamily="34" charset="0"/>
              </a:rPr>
              <a:t>Enterprise-ready</a:t>
            </a:r>
            <a:r>
              <a:rPr lang="en-US" baseline="0" dirty="0">
                <a:effectLst/>
                <a:latin typeface="Segoe UI" panose="020B0502040204020203" pitchFamily="34" charset="0"/>
              </a:rPr>
              <a:t> </a:t>
            </a:r>
          </a:p>
          <a:p>
            <a:pPr rtl="0"/>
            <a:r>
              <a:rPr lang="en-US" baseline="0" dirty="0">
                <a:effectLst/>
                <a:latin typeface="Segoe UI" panose="020B0502040204020203" pitchFamily="34" charset="0"/>
              </a:rPr>
              <a:t>Automatic support for High-Availability</a:t>
            </a:r>
          </a:p>
          <a:p>
            <a:pPr rtl="0"/>
            <a:r>
              <a:rPr lang="en-US" baseline="0" dirty="0">
                <a:effectLst/>
                <a:latin typeface="Segoe UI" panose="020B0502040204020203" pitchFamily="34" charset="0"/>
              </a:rPr>
              <a:t>Designed to scale on-demand to provide the same great elasticity</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High-availability – 3 copies of the database free for the cost of the one database. Always</a:t>
            </a:r>
            <a:r>
              <a:rPr lang="en-US" baseline="0" dirty="0">
                <a:effectLst/>
                <a:latin typeface="Segoe UI" panose="020B0502040204020203" pitchFamily="34" charset="0"/>
              </a:rPr>
              <a:t> in sync. The cost to do this on-premises isn’t cheap. This is </a:t>
            </a:r>
            <a:r>
              <a:rPr lang="en-US" b="1" baseline="0" dirty="0">
                <a:effectLst/>
                <a:latin typeface="Segoe UI" panose="020B0502040204020203" pitchFamily="34" charset="0"/>
              </a:rPr>
              <a:t>FREE</a:t>
            </a:r>
            <a:r>
              <a:rPr lang="en-US" baseline="0" dirty="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3479901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Client</a:t>
            </a:r>
            <a:r>
              <a:rPr lang="en-US" baseline="0" dirty="0"/>
              <a:t> - </a:t>
            </a:r>
            <a:r>
              <a:rPr lang="en-US" dirty="0"/>
              <a:t>The client layer resides closest to your application, and is used by your application to communicate directly with SQL Database. The client layer can reside on-premise in your datacenter or be hosted in Microsoft Azure. Because SQL Database provides the same tabular data stream (TDS) interface as SQL Server, you can use familiar tools and libraries to build client applications for data that is in the cloud.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16128498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6564381"/>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16618581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228812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240136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181194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73745856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221561596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7557306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01171130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47607757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99907454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267784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77171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61761040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242474340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37790769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524161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683674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image" Target="../media/image9.png"/><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76" r:id="rId32"/>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376849305"/>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emf"/><Relationship Id="rId7" Type="http://schemas.openxmlformats.org/officeDocument/2006/relationships/image" Target="../media/image18.emf"/><Relationship Id="rId2" Type="http://schemas.openxmlformats.org/officeDocument/2006/relationships/notesSlide" Target="../notesSlides/notesSlide15.xml"/><Relationship Id="rId1" Type="http://schemas.openxmlformats.org/officeDocument/2006/relationships/slideLayout" Target="../slideLayouts/slideLayout3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emf"/><Relationship Id="rId9"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7.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wmf"/><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1.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2.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a:t>Azure Data Overview</a:t>
            </a:r>
          </a:p>
        </p:txBody>
      </p:sp>
      <p:sp>
        <p:nvSpPr>
          <p:cNvPr id="3" name="Text Placeholder 2"/>
          <p:cNvSpPr>
            <a:spLocks noGrp="1"/>
          </p:cNvSpPr>
          <p:nvPr>
            <p:ph type="body" sz="quarter" idx="10"/>
          </p:nvPr>
        </p:nvSpPr>
        <p:spPr/>
        <p:txBody>
          <a:bodyPr/>
          <a:lstStyle/>
          <a:p>
            <a:r>
              <a:rPr lang="en-US" dirty="0"/>
              <a:t>Himanshu Desai (Readify Principal Consultant)</a:t>
            </a:r>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2282776"/>
            <a:ext cx="6577690" cy="180109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a:solidFill>
                  <a:schemeClr val="bg2"/>
                </a:solidFill>
                <a:latin typeface="+mj-lt"/>
              </a:rPr>
              <a:t>Gateway between Client layer</a:t>
            </a:r>
            <a:br>
              <a:rPr lang="en-US" sz="3600" spc="-51" dirty="0">
                <a:solidFill>
                  <a:schemeClr val="bg2"/>
                </a:solidFill>
                <a:latin typeface="+mj-lt"/>
              </a:rPr>
            </a:br>
            <a:r>
              <a:rPr lang="en-US" sz="3600" spc="-51" dirty="0">
                <a:solidFill>
                  <a:schemeClr val="bg2"/>
                </a:solidFill>
                <a:latin typeface="+mj-lt"/>
              </a:rPr>
              <a:t>and Platform layer.</a:t>
            </a: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Works – Architecture of the Service</a:t>
            </a:r>
          </a:p>
        </p:txBody>
      </p:sp>
      <p:grpSp>
        <p:nvGrpSpPr>
          <p:cNvPr id="33" name="Group 32"/>
          <p:cNvGrpSpPr/>
          <p:nvPr/>
        </p:nvGrpSpPr>
        <p:grpSpPr>
          <a:xfrm>
            <a:off x="7518833" y="353101"/>
            <a:ext cx="3976070" cy="1592486"/>
            <a:chOff x="7518833" y="353101"/>
            <a:chExt cx="3976070" cy="1592486"/>
          </a:xfrm>
        </p:grpSpPr>
        <p:sp>
          <p:nvSpPr>
            <p:cNvPr id="34" name="Rectangle 3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5" name="Rectangle 3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6" name="Rectangle 3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37" name="Rectangle 3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38" name="Rectangle 3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5" name="Rectangle 44"/>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7" name="Rectangle 46"/>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2" name="Rectangle 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48" name="Group 47"/>
          <p:cNvGrpSpPr/>
          <p:nvPr/>
        </p:nvGrpSpPr>
        <p:grpSpPr>
          <a:xfrm>
            <a:off x="7518833" y="1999680"/>
            <a:ext cx="3976070" cy="2084188"/>
            <a:chOff x="7518833" y="1990153"/>
            <a:chExt cx="3976070" cy="2084188"/>
          </a:xfrm>
        </p:grpSpPr>
        <p:cxnSp>
          <p:nvCxnSpPr>
            <p:cNvPr id="49" name="Straight Connector 48"/>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64" name="Rectangle 63"/>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66" name="Rectangle 65"/>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67" name="Rectangle 66"/>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68" name="Straight Arrow Connector 67"/>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spTree>
    <p:extLst>
      <p:ext uri="{BB962C8B-B14F-4D97-AF65-F5344CB8AC3E}">
        <p14:creationId xmlns:p14="http://schemas.microsoft.com/office/powerpoint/2010/main" val="3969252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 calcmode="lin" valueType="num">
                                      <p:cBhvr additive="base">
                                        <p:cTn id="10" dur="500" fill="hold"/>
                                        <p:tgtEl>
                                          <p:spTgt spid="48"/>
                                        </p:tgtEl>
                                        <p:attrNameLst>
                                          <p:attrName>ppt_x</p:attrName>
                                        </p:attrNameLst>
                                      </p:cBhvr>
                                      <p:tavLst>
                                        <p:tav tm="0">
                                          <p:val>
                                            <p:strVal val="#ppt_x"/>
                                          </p:val>
                                        </p:tav>
                                        <p:tav tm="100000">
                                          <p:val>
                                            <p:strVal val="#ppt_x"/>
                                          </p:val>
                                        </p:tav>
                                      </p:tavLst>
                                    </p:anim>
                                    <p:anim calcmode="lin" valueType="num">
                                      <p:cBhvr additive="base">
                                        <p:cTn id="11" dur="500" fill="hold"/>
                                        <p:tgtEl>
                                          <p:spTgt spid="48"/>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4137961"/>
            <a:ext cx="6577690" cy="193181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a:solidFill>
                  <a:schemeClr val="bg2"/>
                </a:solidFill>
                <a:latin typeface="+mj-lt"/>
              </a:rPr>
              <a:t>Includes physical servicers</a:t>
            </a:r>
            <a:br>
              <a:rPr lang="en-US" sz="3600" spc="-51" dirty="0">
                <a:solidFill>
                  <a:schemeClr val="bg2"/>
                </a:solidFill>
                <a:latin typeface="+mj-lt"/>
              </a:rPr>
            </a:br>
            <a:r>
              <a:rPr lang="en-US" sz="3600" spc="-51" dirty="0">
                <a:solidFill>
                  <a:schemeClr val="bg2"/>
                </a:solidFill>
                <a:latin typeface="+mj-lt"/>
              </a:rPr>
              <a:t>and services that support</a:t>
            </a:r>
            <a:br>
              <a:rPr lang="en-US" sz="3600" spc="-51" dirty="0">
                <a:solidFill>
                  <a:schemeClr val="bg2"/>
                </a:solidFill>
                <a:latin typeface="+mj-lt"/>
              </a:rPr>
            </a:br>
            <a:r>
              <a:rPr lang="en-US" sz="3600" spc="-51" dirty="0">
                <a:solidFill>
                  <a:schemeClr val="bg2"/>
                </a:solidFill>
                <a:latin typeface="+mj-lt"/>
              </a:rPr>
              <a:t>the Services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Works – Architecture of the Service</a:t>
            </a:r>
          </a:p>
        </p:txBody>
      </p:sp>
      <p:grpSp>
        <p:nvGrpSpPr>
          <p:cNvPr id="94" name="Group 93"/>
          <p:cNvGrpSpPr/>
          <p:nvPr/>
        </p:nvGrpSpPr>
        <p:grpSpPr>
          <a:xfrm>
            <a:off x="7518833" y="1999680"/>
            <a:ext cx="3976070" cy="2084188"/>
            <a:chOff x="7518833" y="1990153"/>
            <a:chExt cx="3976070" cy="2084188"/>
          </a:xfrm>
        </p:grpSpPr>
        <p:cxnSp>
          <p:nvCxnSpPr>
            <p:cNvPr id="95" name="Straight Connector 9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97" name="Rectangle 9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99" name="Rectangle 9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100" name="Rectangle 99"/>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101" name="Straight Arrow Connector 100"/>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103" name="Group 102"/>
          <p:cNvGrpSpPr/>
          <p:nvPr/>
        </p:nvGrpSpPr>
        <p:grpSpPr>
          <a:xfrm>
            <a:off x="7518832" y="4137961"/>
            <a:ext cx="3976070" cy="1931810"/>
            <a:chOff x="7517244" y="4348917"/>
            <a:chExt cx="3976070" cy="1931810"/>
          </a:xfrm>
        </p:grpSpPr>
        <p:sp>
          <p:nvSpPr>
            <p:cNvPr id="104" name="Rectangle 103"/>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105" name="Rectangle 104"/>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106" name="Rectangle 105"/>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107" name="Rectangle 106"/>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8" name="Rectangle 107"/>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59791" y="1971822"/>
            <a:ext cx="4258733" cy="2140752"/>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 name="Rectangle 11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925661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2" presetClass="entr" presetSubtype="4"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 calcmode="lin" valueType="num">
                                      <p:cBhvr additive="base">
                                        <p:cTn id="10" dur="500" fill="hold"/>
                                        <p:tgtEl>
                                          <p:spTgt spid="103"/>
                                        </p:tgtEl>
                                        <p:attrNameLst>
                                          <p:attrName>ppt_x</p:attrName>
                                        </p:attrNameLst>
                                      </p:cBhvr>
                                      <p:tavLst>
                                        <p:tav tm="0">
                                          <p:val>
                                            <p:strVal val="#ppt_x"/>
                                          </p:val>
                                        </p:tav>
                                        <p:tav tm="100000">
                                          <p:val>
                                            <p:strVal val="#ppt_x"/>
                                          </p:val>
                                        </p:tav>
                                      </p:tavLst>
                                    </p:anim>
                                    <p:anim calcmode="lin" valueType="num">
                                      <p:cBhvr additive="base">
                                        <p:cTn id="11" dur="500" fill="hold"/>
                                        <p:tgtEl>
                                          <p:spTgt spid="103"/>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5486192"/>
            <a:ext cx="6577690" cy="137180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a:solidFill>
                  <a:schemeClr val="bg2"/>
                </a:solidFill>
                <a:latin typeface="+mj-lt"/>
              </a:rPr>
              <a:t>Administration of the physical HW and OS.</a:t>
            </a:r>
          </a:p>
        </p:txBody>
      </p:sp>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Works – Architecture of the Service</a:t>
            </a:r>
          </a:p>
        </p:txBody>
      </p:sp>
      <p:grpSp>
        <p:nvGrpSpPr>
          <p:cNvPr id="83" name="Group 82"/>
          <p:cNvGrpSpPr/>
          <p:nvPr/>
        </p:nvGrpSpPr>
        <p:grpSpPr>
          <a:xfrm>
            <a:off x="7518833" y="1999680"/>
            <a:ext cx="3976070" cy="2084188"/>
            <a:chOff x="7518833" y="1990153"/>
            <a:chExt cx="3976070" cy="2084188"/>
          </a:xfrm>
        </p:grpSpPr>
        <p:cxnSp>
          <p:nvCxnSpPr>
            <p:cNvPr id="85" name="Straight Connector 8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87" name="Rectangle 8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88" name="Rectangle 8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89" name="Rectangle 8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91" name="Rectangle 90"/>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92" name="Straight Arrow Connector 9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95" name="Group 94"/>
          <p:cNvGrpSpPr/>
          <p:nvPr/>
        </p:nvGrpSpPr>
        <p:grpSpPr>
          <a:xfrm>
            <a:off x="7518832" y="4137961"/>
            <a:ext cx="3976070" cy="1931810"/>
            <a:chOff x="7517244" y="4348917"/>
            <a:chExt cx="3976070" cy="1931810"/>
          </a:xfrm>
        </p:grpSpPr>
        <p:sp>
          <p:nvSpPr>
            <p:cNvPr id="96" name="Rectangle 95"/>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97" name="Rectangle 96"/>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99" name="Rectangle 98"/>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0" name="Rectangle 99"/>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78996" y="4101149"/>
            <a:ext cx="4055740" cy="1996467"/>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 name="Rectangle 103"/>
          <p:cNvSpPr/>
          <p:nvPr/>
        </p:nvSpPr>
        <p:spPr>
          <a:xfrm>
            <a:off x="7473068" y="337250"/>
            <a:ext cx="4021834" cy="3782858"/>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88276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9" grpId="0" animBg="1"/>
      <p:bldP spid="8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bg1"/>
                    </a:gs>
                    <a:gs pos="100000">
                      <a:schemeClr val="bg1"/>
                    </a:gs>
                  </a:gsLst>
                  <a:lin ang="5400000" scaled="0"/>
                </a:gradFill>
                <a:latin typeface="+mj-lt"/>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latin typeface="+mj-lt"/>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SQL Server</a:t>
              </a:r>
            </a:p>
            <a:p>
              <a:pPr algn="ctr" defTabSz="914099" fontAlgn="base">
                <a:spcBef>
                  <a:spcPct val="0"/>
                </a:spcBef>
                <a:spcAft>
                  <a:spcPct val="0"/>
                </a:spcAft>
              </a:pPr>
              <a:r>
                <a:rPr lang="en-US" sz="1200" dirty="0">
                  <a:solidFill>
                    <a:sysClr val="windowText" lastClr="000000"/>
                  </a:solidFill>
                  <a:latin typeface="+mj-lt"/>
                </a:rPr>
                <a:t>Applications</a:t>
              </a:r>
            </a:p>
            <a:p>
              <a:pPr algn="ctr" defTabSz="914099" fontAlgn="base">
                <a:spcBef>
                  <a:spcPct val="0"/>
                </a:spcBef>
                <a:spcAft>
                  <a:spcPct val="0"/>
                </a:spcAft>
              </a:pPr>
              <a:r>
                <a:rPr lang="en-US" sz="1200" dirty="0">
                  <a:solidFill>
                    <a:sysClr val="windowText" lastClr="000000"/>
                  </a:solidFill>
                  <a:latin typeface="+mj-lt"/>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Tabular Data Stream (TDS)</a:t>
              </a:r>
            </a:p>
          </p:txBody>
        </p:sp>
      </p:grpSp>
      <p:grpSp>
        <p:nvGrpSpPr>
          <p:cNvPr id="7" name="Group 6"/>
          <p:cNvGrpSpPr/>
          <p:nvPr/>
        </p:nvGrpSpPr>
        <p:grpSpPr>
          <a:xfrm>
            <a:off x="7518833" y="1999680"/>
            <a:ext cx="3976070" cy="2084188"/>
            <a:chOff x="7518833" y="1990153"/>
            <a:chExt cx="3976070" cy="2084188"/>
          </a:xfrm>
        </p:grpSpPr>
        <p:cxnSp>
          <p:nvCxnSpPr>
            <p:cNvPr id="13" name="Straight Connector 12"/>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46" name="Rectangle 45"/>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50" name="Rectangle 49"/>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51" name="Rectangle 50"/>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52" name="Rectangle 51"/>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82" name="Straight Arrow Connector 8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3072" name="Group 3071"/>
          <p:cNvGrpSpPr/>
          <p:nvPr/>
        </p:nvGrpSpPr>
        <p:grpSpPr>
          <a:xfrm>
            <a:off x="7518832" y="4137961"/>
            <a:ext cx="3976070" cy="1931810"/>
            <a:chOff x="7517244" y="4348917"/>
            <a:chExt cx="3976070" cy="1931810"/>
          </a:xfrm>
        </p:grpSpPr>
        <p:sp>
          <p:nvSpPr>
            <p:cNvPr id="63" name="Rectangle 62"/>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64" name="Rectangle 63"/>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66" name="Rectangle 65"/>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67" name="Rectangle 66"/>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Works – Architecture of the Service</a:t>
            </a:r>
          </a:p>
        </p:txBody>
      </p:sp>
      <p:sp>
        <p:nvSpPr>
          <p:cNvPr id="2" name="Left Brace 1"/>
          <p:cNvSpPr/>
          <p:nvPr/>
        </p:nvSpPr>
        <p:spPr>
          <a:xfrm>
            <a:off x="6531427" y="2179466"/>
            <a:ext cx="667658" cy="4269820"/>
          </a:xfrm>
          <a:prstGeom prst="lef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0" name="Content Placeholder 2"/>
          <p:cNvSpPr txBox="1">
            <a:spLocks/>
          </p:cNvSpPr>
          <p:nvPr/>
        </p:nvSpPr>
        <p:spPr>
          <a:xfrm>
            <a:off x="1175657" y="3562787"/>
            <a:ext cx="5355769"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5400" spc="-51" dirty="0">
                <a:solidFill>
                  <a:schemeClr val="bg2"/>
                </a:solidFill>
                <a:latin typeface="+mj-lt"/>
              </a:rPr>
              <a:t>Microsoft Azure</a:t>
            </a:r>
            <a:br>
              <a:rPr lang="en-US" sz="5400" spc="-51" dirty="0">
                <a:solidFill>
                  <a:schemeClr val="bg2"/>
                </a:solidFill>
                <a:latin typeface="+mj-lt"/>
              </a:rPr>
            </a:br>
            <a:r>
              <a:rPr lang="en-US" sz="5400" spc="-51" dirty="0">
                <a:solidFill>
                  <a:schemeClr val="bg2"/>
                </a:solidFill>
                <a:latin typeface="+mj-lt"/>
              </a:rPr>
              <a:t>SQL Database</a:t>
            </a:r>
          </a:p>
          <a:p>
            <a:pPr marL="3175" lvl="1" indent="0" defTabSz="914325">
              <a:spcBef>
                <a:spcPts val="600"/>
              </a:spcBef>
              <a:buNone/>
            </a:pPr>
            <a:r>
              <a:rPr lang="en-US" sz="5400" spc="-51" dirty="0">
                <a:solidFill>
                  <a:schemeClr val="bg2"/>
                </a:solidFill>
                <a:latin typeface="+mj-lt"/>
              </a:rPr>
              <a:t>PaaS</a:t>
            </a:r>
            <a:endParaRPr lang="en-US" sz="5400" dirty="0">
              <a:latin typeface="+mj-lt"/>
            </a:endParaRPr>
          </a:p>
        </p:txBody>
      </p:sp>
    </p:spTree>
    <p:extLst>
      <p:ext uri="{BB962C8B-B14F-4D97-AF65-F5344CB8AC3E}">
        <p14:creationId xmlns:p14="http://schemas.microsoft.com/office/powerpoint/2010/main" val="115398321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Database Server</a:t>
            </a:r>
          </a:p>
        </p:txBody>
      </p:sp>
      <p:sp>
        <p:nvSpPr>
          <p:cNvPr id="3" name="Content Placeholder 2"/>
          <p:cNvSpPr>
            <a:spLocks noGrp="1"/>
          </p:cNvSpPr>
          <p:nvPr>
            <p:ph sz="quarter" idx="10"/>
          </p:nvPr>
        </p:nvSpPr>
        <p:spPr/>
        <p:txBody>
          <a:bodyPr/>
          <a:lstStyle/>
          <a:p>
            <a:pPr marL="252000" indent="0" defTabSz="914325">
              <a:spcBef>
                <a:spcPts val="1200"/>
              </a:spcBef>
              <a:buNone/>
            </a:pPr>
            <a:r>
              <a:rPr lang="en-US" sz="4000" dirty="0"/>
              <a:t>The Service head contains databases</a:t>
            </a:r>
          </a:p>
          <a:p>
            <a:pPr marL="252000" lvl="1" indent="0" defTabSz="914325">
              <a:spcBef>
                <a:spcPts val="1200"/>
              </a:spcBef>
              <a:buNone/>
            </a:pPr>
            <a:r>
              <a:rPr lang="en-US" sz="4000" dirty="0">
                <a:latin typeface="+mj-lt"/>
              </a:rPr>
              <a:t>Connect via automatically generated FQDN: {name}.database.windows.net</a:t>
            </a:r>
          </a:p>
          <a:p>
            <a:pPr marL="252000" lvl="1" indent="0" defTabSz="914325">
              <a:spcBef>
                <a:spcPts val="1200"/>
              </a:spcBef>
              <a:buNone/>
            </a:pPr>
            <a:r>
              <a:rPr lang="en-US" sz="4000" dirty="0">
                <a:latin typeface="+mj-lt"/>
              </a:rPr>
              <a:t>Initially contains only a master database</a:t>
            </a:r>
          </a:p>
          <a:p>
            <a:endParaRPr lang="en-US" sz="4000" dirty="0"/>
          </a:p>
        </p:txBody>
      </p:sp>
    </p:spTree>
    <p:extLst>
      <p:ext uri="{BB962C8B-B14F-4D97-AF65-F5344CB8AC3E}">
        <p14:creationId xmlns:p14="http://schemas.microsoft.com/office/powerpoint/2010/main" val="4159109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777242" y="1729896"/>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554222" y="-305875"/>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12393990" y="4826614"/>
            <a:ext cx="351753" cy="221818"/>
            <a:chOff x="6890257" y="1429952"/>
            <a:chExt cx="2957912" cy="1898016"/>
          </a:xfrm>
        </p:grpSpPr>
        <p:pic>
          <p:nvPicPr>
            <p:cNvPr id="10" name="Picture 9"/>
            <p:cNvPicPr>
              <a:picLocks noChangeAspect="1"/>
            </p:cNvPicPr>
            <p:nvPr/>
          </p:nvPicPr>
          <p:blipFill>
            <a:blip r:embed="rId3"/>
            <a:stretch>
              <a:fillRect/>
            </a:stretch>
          </p:blipFill>
          <p:spPr>
            <a:xfrm>
              <a:off x="6890257" y="1429952"/>
              <a:ext cx="1442041" cy="928181"/>
            </a:xfrm>
            <a:prstGeom prst="rect">
              <a:avLst/>
            </a:prstGeom>
          </p:spPr>
        </p:pic>
        <p:pic>
          <p:nvPicPr>
            <p:cNvPr id="59" name="Picture 58"/>
            <p:cNvPicPr>
              <a:picLocks noChangeAspect="1"/>
            </p:cNvPicPr>
            <p:nvPr/>
          </p:nvPicPr>
          <p:blipFill>
            <a:blip r:embed="rId3"/>
            <a:stretch>
              <a:fillRect/>
            </a:stretch>
          </p:blipFill>
          <p:spPr>
            <a:xfrm>
              <a:off x="7106810" y="1568500"/>
              <a:ext cx="1442041" cy="928181"/>
            </a:xfrm>
            <a:prstGeom prst="rect">
              <a:avLst/>
            </a:prstGeom>
          </p:spPr>
        </p:pic>
        <p:pic>
          <p:nvPicPr>
            <p:cNvPr id="60" name="Picture 59"/>
            <p:cNvPicPr>
              <a:picLocks noChangeAspect="1"/>
            </p:cNvPicPr>
            <p:nvPr/>
          </p:nvPicPr>
          <p:blipFill>
            <a:blip r:embed="rId3"/>
            <a:stretch>
              <a:fillRect/>
            </a:stretch>
          </p:blipFill>
          <p:spPr>
            <a:xfrm>
              <a:off x="7323363" y="1707048"/>
              <a:ext cx="1442041" cy="928181"/>
            </a:xfrm>
            <a:prstGeom prst="rect">
              <a:avLst/>
            </a:prstGeom>
          </p:spPr>
        </p:pic>
        <p:pic>
          <p:nvPicPr>
            <p:cNvPr id="61" name="Picture 60"/>
            <p:cNvPicPr>
              <a:picLocks noChangeAspect="1"/>
            </p:cNvPicPr>
            <p:nvPr/>
          </p:nvPicPr>
          <p:blipFill>
            <a:blip r:embed="rId3"/>
            <a:stretch>
              <a:fillRect/>
            </a:stretch>
          </p:blipFill>
          <p:spPr>
            <a:xfrm>
              <a:off x="7539916" y="1845596"/>
              <a:ext cx="1442041" cy="928181"/>
            </a:xfrm>
            <a:prstGeom prst="rect">
              <a:avLst/>
            </a:prstGeom>
          </p:spPr>
        </p:pic>
        <p:pic>
          <p:nvPicPr>
            <p:cNvPr id="62" name="Picture 61"/>
            <p:cNvPicPr>
              <a:picLocks noChangeAspect="1"/>
            </p:cNvPicPr>
            <p:nvPr/>
          </p:nvPicPr>
          <p:blipFill>
            <a:blip r:embed="rId3"/>
            <a:stretch>
              <a:fillRect/>
            </a:stretch>
          </p:blipFill>
          <p:spPr>
            <a:xfrm>
              <a:off x="7756469" y="1984144"/>
              <a:ext cx="1442041" cy="928181"/>
            </a:xfrm>
            <a:prstGeom prst="rect">
              <a:avLst/>
            </a:prstGeom>
          </p:spPr>
        </p:pic>
        <p:pic>
          <p:nvPicPr>
            <p:cNvPr id="63" name="Picture 62"/>
            <p:cNvPicPr>
              <a:picLocks noChangeAspect="1"/>
            </p:cNvPicPr>
            <p:nvPr/>
          </p:nvPicPr>
          <p:blipFill>
            <a:blip r:embed="rId3"/>
            <a:stretch>
              <a:fillRect/>
            </a:stretch>
          </p:blipFill>
          <p:spPr>
            <a:xfrm>
              <a:off x="7973022" y="2122692"/>
              <a:ext cx="1442041" cy="928181"/>
            </a:xfrm>
            <a:prstGeom prst="rect">
              <a:avLst/>
            </a:prstGeom>
          </p:spPr>
        </p:pic>
        <p:pic>
          <p:nvPicPr>
            <p:cNvPr id="64" name="Picture 63"/>
            <p:cNvPicPr>
              <a:picLocks noChangeAspect="1"/>
            </p:cNvPicPr>
            <p:nvPr/>
          </p:nvPicPr>
          <p:blipFill>
            <a:blip r:embed="rId3"/>
            <a:stretch>
              <a:fillRect/>
            </a:stretch>
          </p:blipFill>
          <p:spPr>
            <a:xfrm>
              <a:off x="8189575" y="2261240"/>
              <a:ext cx="1442041" cy="928181"/>
            </a:xfrm>
            <a:prstGeom prst="rect">
              <a:avLst/>
            </a:prstGeom>
          </p:spPr>
        </p:pic>
        <p:pic>
          <p:nvPicPr>
            <p:cNvPr id="65" name="Picture 64"/>
            <p:cNvPicPr>
              <a:picLocks noChangeAspect="1"/>
            </p:cNvPicPr>
            <p:nvPr/>
          </p:nvPicPr>
          <p:blipFill>
            <a:blip r:embed="rId3"/>
            <a:stretch>
              <a:fillRect/>
            </a:stretch>
          </p:blipFill>
          <p:spPr>
            <a:xfrm>
              <a:off x="8406128" y="2399787"/>
              <a:ext cx="1442041" cy="928181"/>
            </a:xfrm>
            <a:prstGeom prst="rect">
              <a:avLst/>
            </a:prstGeom>
          </p:spPr>
        </p:pic>
      </p:grpSp>
      <p:sp>
        <p:nvSpPr>
          <p:cNvPr id="25" name="AutoShape 3"/>
          <p:cNvSpPr>
            <a:spLocks noChangeAspect="1" noChangeArrowheads="1" noTextEdit="1"/>
          </p:cNvSpPr>
          <p:nvPr/>
        </p:nvSpPr>
        <p:spPr bwMode="auto">
          <a:xfrm>
            <a:off x="5879201" y="1236213"/>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50" name="Group 49"/>
          <p:cNvGrpSpPr/>
          <p:nvPr/>
        </p:nvGrpSpPr>
        <p:grpSpPr>
          <a:xfrm>
            <a:off x="12546390" y="4979014"/>
            <a:ext cx="351753" cy="221818"/>
            <a:chOff x="6890257" y="1429952"/>
            <a:chExt cx="2957912" cy="1898016"/>
          </a:xfrm>
        </p:grpSpPr>
        <p:pic>
          <p:nvPicPr>
            <p:cNvPr id="51" name="Picture 50"/>
            <p:cNvPicPr>
              <a:picLocks noChangeAspect="1"/>
            </p:cNvPicPr>
            <p:nvPr/>
          </p:nvPicPr>
          <p:blipFill>
            <a:blip r:embed="rId3"/>
            <a:stretch>
              <a:fillRect/>
            </a:stretch>
          </p:blipFill>
          <p:spPr>
            <a:xfrm>
              <a:off x="6890257" y="1429952"/>
              <a:ext cx="1442041" cy="928181"/>
            </a:xfrm>
            <a:prstGeom prst="rect">
              <a:avLst/>
            </a:prstGeom>
          </p:spPr>
        </p:pic>
        <p:pic>
          <p:nvPicPr>
            <p:cNvPr id="54" name="Picture 53"/>
            <p:cNvPicPr>
              <a:picLocks noChangeAspect="1"/>
            </p:cNvPicPr>
            <p:nvPr/>
          </p:nvPicPr>
          <p:blipFill>
            <a:blip r:embed="rId3"/>
            <a:stretch>
              <a:fillRect/>
            </a:stretch>
          </p:blipFill>
          <p:spPr>
            <a:xfrm>
              <a:off x="7106810" y="1568500"/>
              <a:ext cx="1442041" cy="928181"/>
            </a:xfrm>
            <a:prstGeom prst="rect">
              <a:avLst/>
            </a:prstGeom>
          </p:spPr>
        </p:pic>
        <p:pic>
          <p:nvPicPr>
            <p:cNvPr id="56" name="Picture 55"/>
            <p:cNvPicPr>
              <a:picLocks noChangeAspect="1"/>
            </p:cNvPicPr>
            <p:nvPr/>
          </p:nvPicPr>
          <p:blipFill>
            <a:blip r:embed="rId3"/>
            <a:stretch>
              <a:fillRect/>
            </a:stretch>
          </p:blipFill>
          <p:spPr>
            <a:xfrm>
              <a:off x="7323363" y="1707048"/>
              <a:ext cx="1442041" cy="928181"/>
            </a:xfrm>
            <a:prstGeom prst="rect">
              <a:avLst/>
            </a:prstGeom>
          </p:spPr>
        </p:pic>
        <p:pic>
          <p:nvPicPr>
            <p:cNvPr id="57" name="Picture 56"/>
            <p:cNvPicPr>
              <a:picLocks noChangeAspect="1"/>
            </p:cNvPicPr>
            <p:nvPr/>
          </p:nvPicPr>
          <p:blipFill>
            <a:blip r:embed="rId3"/>
            <a:stretch>
              <a:fillRect/>
            </a:stretch>
          </p:blipFill>
          <p:spPr>
            <a:xfrm>
              <a:off x="7539916" y="1845596"/>
              <a:ext cx="1442041" cy="928181"/>
            </a:xfrm>
            <a:prstGeom prst="rect">
              <a:avLst/>
            </a:prstGeom>
          </p:spPr>
        </p:pic>
        <p:pic>
          <p:nvPicPr>
            <p:cNvPr id="67" name="Picture 66"/>
            <p:cNvPicPr>
              <a:picLocks noChangeAspect="1"/>
            </p:cNvPicPr>
            <p:nvPr/>
          </p:nvPicPr>
          <p:blipFill>
            <a:blip r:embed="rId3"/>
            <a:stretch>
              <a:fillRect/>
            </a:stretch>
          </p:blipFill>
          <p:spPr>
            <a:xfrm>
              <a:off x="7756469" y="1984144"/>
              <a:ext cx="1442041" cy="928181"/>
            </a:xfrm>
            <a:prstGeom prst="rect">
              <a:avLst/>
            </a:prstGeom>
          </p:spPr>
        </p:pic>
        <p:pic>
          <p:nvPicPr>
            <p:cNvPr id="68" name="Picture 67"/>
            <p:cNvPicPr>
              <a:picLocks noChangeAspect="1"/>
            </p:cNvPicPr>
            <p:nvPr/>
          </p:nvPicPr>
          <p:blipFill>
            <a:blip r:embed="rId3"/>
            <a:stretch>
              <a:fillRect/>
            </a:stretch>
          </p:blipFill>
          <p:spPr>
            <a:xfrm>
              <a:off x="7973022" y="2122692"/>
              <a:ext cx="1442041" cy="928181"/>
            </a:xfrm>
            <a:prstGeom prst="rect">
              <a:avLst/>
            </a:prstGeom>
          </p:spPr>
        </p:pic>
        <p:pic>
          <p:nvPicPr>
            <p:cNvPr id="69" name="Picture 68"/>
            <p:cNvPicPr>
              <a:picLocks noChangeAspect="1"/>
            </p:cNvPicPr>
            <p:nvPr/>
          </p:nvPicPr>
          <p:blipFill>
            <a:blip r:embed="rId3"/>
            <a:stretch>
              <a:fillRect/>
            </a:stretch>
          </p:blipFill>
          <p:spPr>
            <a:xfrm>
              <a:off x="8189575" y="2261240"/>
              <a:ext cx="1442041" cy="928181"/>
            </a:xfrm>
            <a:prstGeom prst="rect">
              <a:avLst/>
            </a:prstGeom>
          </p:spPr>
        </p:pic>
        <p:pic>
          <p:nvPicPr>
            <p:cNvPr id="73" name="Picture 72"/>
            <p:cNvPicPr>
              <a:picLocks noChangeAspect="1"/>
            </p:cNvPicPr>
            <p:nvPr/>
          </p:nvPicPr>
          <p:blipFill>
            <a:blip r:embed="rId3"/>
            <a:stretch>
              <a:fillRect/>
            </a:stretch>
          </p:blipFill>
          <p:spPr>
            <a:xfrm>
              <a:off x="8406128" y="2399787"/>
              <a:ext cx="1442041" cy="928181"/>
            </a:xfrm>
            <a:prstGeom prst="rect">
              <a:avLst/>
            </a:prstGeom>
          </p:spPr>
        </p:pic>
      </p:grpSp>
      <p:grpSp>
        <p:nvGrpSpPr>
          <p:cNvPr id="75" name="Group 74"/>
          <p:cNvGrpSpPr/>
          <p:nvPr/>
        </p:nvGrpSpPr>
        <p:grpSpPr>
          <a:xfrm>
            <a:off x="12698790" y="5131414"/>
            <a:ext cx="351753" cy="221818"/>
            <a:chOff x="6890257" y="1429952"/>
            <a:chExt cx="2957912" cy="1898016"/>
          </a:xfrm>
        </p:grpSpPr>
        <p:pic>
          <p:nvPicPr>
            <p:cNvPr id="76" name="Picture 75"/>
            <p:cNvPicPr>
              <a:picLocks noChangeAspect="1"/>
            </p:cNvPicPr>
            <p:nvPr/>
          </p:nvPicPr>
          <p:blipFill>
            <a:blip r:embed="rId3"/>
            <a:stretch>
              <a:fillRect/>
            </a:stretch>
          </p:blipFill>
          <p:spPr>
            <a:xfrm>
              <a:off x="6890257" y="1429952"/>
              <a:ext cx="1442041" cy="928181"/>
            </a:xfrm>
            <a:prstGeom prst="rect">
              <a:avLst/>
            </a:prstGeom>
          </p:spPr>
        </p:pic>
        <p:pic>
          <p:nvPicPr>
            <p:cNvPr id="77" name="Picture 76"/>
            <p:cNvPicPr>
              <a:picLocks noChangeAspect="1"/>
            </p:cNvPicPr>
            <p:nvPr/>
          </p:nvPicPr>
          <p:blipFill>
            <a:blip r:embed="rId3"/>
            <a:stretch>
              <a:fillRect/>
            </a:stretch>
          </p:blipFill>
          <p:spPr>
            <a:xfrm>
              <a:off x="7106810" y="1568500"/>
              <a:ext cx="1442041" cy="928181"/>
            </a:xfrm>
            <a:prstGeom prst="rect">
              <a:avLst/>
            </a:prstGeom>
          </p:spPr>
        </p:pic>
        <p:pic>
          <p:nvPicPr>
            <p:cNvPr id="78" name="Picture 77"/>
            <p:cNvPicPr>
              <a:picLocks noChangeAspect="1"/>
            </p:cNvPicPr>
            <p:nvPr/>
          </p:nvPicPr>
          <p:blipFill>
            <a:blip r:embed="rId3"/>
            <a:stretch>
              <a:fillRect/>
            </a:stretch>
          </p:blipFill>
          <p:spPr>
            <a:xfrm>
              <a:off x="7323363" y="1707048"/>
              <a:ext cx="1442041" cy="928181"/>
            </a:xfrm>
            <a:prstGeom prst="rect">
              <a:avLst/>
            </a:prstGeom>
          </p:spPr>
        </p:pic>
        <p:pic>
          <p:nvPicPr>
            <p:cNvPr id="79" name="Picture 78"/>
            <p:cNvPicPr>
              <a:picLocks noChangeAspect="1"/>
            </p:cNvPicPr>
            <p:nvPr/>
          </p:nvPicPr>
          <p:blipFill>
            <a:blip r:embed="rId3"/>
            <a:stretch>
              <a:fillRect/>
            </a:stretch>
          </p:blipFill>
          <p:spPr>
            <a:xfrm>
              <a:off x="7539916" y="1845596"/>
              <a:ext cx="1442041" cy="928181"/>
            </a:xfrm>
            <a:prstGeom prst="rect">
              <a:avLst/>
            </a:prstGeom>
          </p:spPr>
        </p:pic>
        <p:pic>
          <p:nvPicPr>
            <p:cNvPr id="80" name="Picture 79"/>
            <p:cNvPicPr>
              <a:picLocks noChangeAspect="1"/>
            </p:cNvPicPr>
            <p:nvPr/>
          </p:nvPicPr>
          <p:blipFill>
            <a:blip r:embed="rId3"/>
            <a:stretch>
              <a:fillRect/>
            </a:stretch>
          </p:blipFill>
          <p:spPr>
            <a:xfrm>
              <a:off x="7756469" y="1984144"/>
              <a:ext cx="1442041" cy="928181"/>
            </a:xfrm>
            <a:prstGeom prst="rect">
              <a:avLst/>
            </a:prstGeom>
          </p:spPr>
        </p:pic>
        <p:pic>
          <p:nvPicPr>
            <p:cNvPr id="81" name="Picture 80"/>
            <p:cNvPicPr>
              <a:picLocks noChangeAspect="1"/>
            </p:cNvPicPr>
            <p:nvPr/>
          </p:nvPicPr>
          <p:blipFill>
            <a:blip r:embed="rId3"/>
            <a:stretch>
              <a:fillRect/>
            </a:stretch>
          </p:blipFill>
          <p:spPr>
            <a:xfrm>
              <a:off x="7973022" y="2122692"/>
              <a:ext cx="1442041" cy="928181"/>
            </a:xfrm>
            <a:prstGeom prst="rect">
              <a:avLst/>
            </a:prstGeom>
          </p:spPr>
        </p:pic>
        <p:pic>
          <p:nvPicPr>
            <p:cNvPr id="82" name="Picture 81"/>
            <p:cNvPicPr>
              <a:picLocks noChangeAspect="1"/>
            </p:cNvPicPr>
            <p:nvPr/>
          </p:nvPicPr>
          <p:blipFill>
            <a:blip r:embed="rId3"/>
            <a:stretch>
              <a:fillRect/>
            </a:stretch>
          </p:blipFill>
          <p:spPr>
            <a:xfrm>
              <a:off x="8189575" y="2261240"/>
              <a:ext cx="1442041" cy="928181"/>
            </a:xfrm>
            <a:prstGeom prst="rect">
              <a:avLst/>
            </a:prstGeom>
          </p:spPr>
        </p:pic>
        <p:pic>
          <p:nvPicPr>
            <p:cNvPr id="83" name="Picture 82"/>
            <p:cNvPicPr>
              <a:picLocks noChangeAspect="1"/>
            </p:cNvPicPr>
            <p:nvPr/>
          </p:nvPicPr>
          <p:blipFill>
            <a:blip r:embed="rId3"/>
            <a:stretch>
              <a:fillRect/>
            </a:stretch>
          </p:blipFill>
          <p:spPr>
            <a:xfrm>
              <a:off x="8406128" y="2399787"/>
              <a:ext cx="1442041" cy="928181"/>
            </a:xfrm>
            <a:prstGeom prst="rect">
              <a:avLst/>
            </a:prstGeom>
          </p:spPr>
        </p:pic>
      </p:grpSp>
      <p:sp>
        <p:nvSpPr>
          <p:cNvPr id="90" name="TextBox 89"/>
          <p:cNvSpPr txBox="1"/>
          <p:nvPr/>
        </p:nvSpPr>
        <p:spPr>
          <a:xfrm>
            <a:off x="3766770" y="3196174"/>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a:solidFill>
                  <a:schemeClr val="bg1"/>
                </a:solidFill>
              </a:rPr>
              <a:t>Full Access</a:t>
            </a:r>
          </a:p>
        </p:txBody>
      </p:sp>
      <p:sp>
        <p:nvSpPr>
          <p:cNvPr id="91" name="TextBox 90"/>
          <p:cNvSpPr txBox="1"/>
          <p:nvPr/>
        </p:nvSpPr>
        <p:spPr>
          <a:xfrm>
            <a:off x="3292932" y="3465098"/>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a:solidFill>
                  <a:schemeClr val="bg1"/>
                </a:solidFill>
              </a:rPr>
              <a:t>Selective Access</a:t>
            </a:r>
          </a:p>
        </p:txBody>
      </p:sp>
      <p:grpSp>
        <p:nvGrpSpPr>
          <p:cNvPr id="34" name="Group 33"/>
          <p:cNvGrpSpPr/>
          <p:nvPr/>
        </p:nvGrpSpPr>
        <p:grpSpPr>
          <a:xfrm>
            <a:off x="623839" y="462464"/>
            <a:ext cx="4936211" cy="2964424"/>
            <a:chOff x="1286907" y="-48102"/>
            <a:chExt cx="4936211" cy="2964424"/>
          </a:xfrm>
        </p:grpSpPr>
        <p:grpSp>
          <p:nvGrpSpPr>
            <p:cNvPr id="4" name="Group 3"/>
            <p:cNvGrpSpPr/>
            <p:nvPr/>
          </p:nvGrpSpPr>
          <p:grpSpPr>
            <a:xfrm>
              <a:off x="1286907" y="-48102"/>
              <a:ext cx="4936211" cy="2964424"/>
              <a:chOff x="2968134" y="738303"/>
              <a:chExt cx="4936211" cy="2964424"/>
            </a:xfrm>
          </p:grpSpPr>
          <p:pic>
            <p:nvPicPr>
              <p:cNvPr id="58" name="Picture 57"/>
              <p:cNvPicPr>
                <a:picLocks noChangeAspect="1"/>
              </p:cNvPicPr>
              <p:nvPr/>
            </p:nvPicPr>
            <p:blipFill>
              <a:blip r:embed="rId4"/>
              <a:stretch>
                <a:fillRect/>
              </a:stretch>
            </p:blipFill>
            <p:spPr>
              <a:xfrm>
                <a:off x="3976444" y="738303"/>
                <a:ext cx="3561040" cy="2295459"/>
              </a:xfrm>
              <a:prstGeom prst="rect">
                <a:avLst/>
              </a:prstGeom>
            </p:spPr>
          </p:pic>
          <p:pic>
            <p:nvPicPr>
              <p:cNvPr id="12" name="Picture 11"/>
              <p:cNvPicPr>
                <a:picLocks noChangeAspect="1"/>
              </p:cNvPicPr>
              <p:nvPr/>
            </p:nvPicPr>
            <p:blipFill>
              <a:blip r:embed="rId4"/>
              <a:stretch>
                <a:fillRect/>
              </a:stretch>
            </p:blipFill>
            <p:spPr>
              <a:xfrm>
                <a:off x="3084874" y="1303154"/>
                <a:ext cx="3561040" cy="2295459"/>
              </a:xfrm>
              <a:prstGeom prst="rect">
                <a:avLst/>
              </a:prstGeom>
            </p:spPr>
          </p:pic>
          <p:sp>
            <p:nvSpPr>
              <p:cNvPr id="3" name="TextBox 2"/>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a:solidFill>
                      <a:schemeClr val="bg1"/>
                    </a:solidFill>
                  </a:rPr>
                  <a:t>SQL Database Server</a:t>
                </a:r>
              </a:p>
            </p:txBody>
          </p:sp>
        </p:grpSp>
        <p:pic>
          <p:nvPicPr>
            <p:cNvPr id="101"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98102" y="938329"/>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2"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03299" y="567326"/>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3"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80208" y="1336738"/>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22194" y="559185"/>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5"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27391" y="188182"/>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6"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04300" y="957594"/>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grpSp>
      <p:sp>
        <p:nvSpPr>
          <p:cNvPr id="121" name="TextBox 120"/>
          <p:cNvSpPr txBox="1"/>
          <p:nvPr/>
        </p:nvSpPr>
        <p:spPr>
          <a:xfrm>
            <a:off x="4151006" y="3006789"/>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a:solidFill>
                  <a:schemeClr val="bg1"/>
                </a:solidFill>
              </a:rPr>
              <a:t>Allow Azure Services</a:t>
            </a:r>
          </a:p>
        </p:txBody>
      </p:sp>
      <p:cxnSp>
        <p:nvCxnSpPr>
          <p:cNvPr id="6" name="Straight Arrow Connector 5"/>
          <p:cNvCxnSpPr>
            <a:cxnSpLocks noChangeAspect="1"/>
          </p:cNvCxnSpPr>
          <p:nvPr/>
        </p:nvCxnSpPr>
        <p:spPr>
          <a:xfrm flipH="1" flipV="1">
            <a:off x="3403035" y="2079430"/>
            <a:ext cx="2678366" cy="1699595"/>
          </a:xfrm>
          <a:prstGeom prst="straightConnector1">
            <a:avLst/>
          </a:prstGeom>
          <a:ln w="317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cxnSpLocks noChangeAspect="1"/>
          </p:cNvCxnSpPr>
          <p:nvPr/>
        </p:nvCxnSpPr>
        <p:spPr>
          <a:xfrm flipH="1" flipV="1">
            <a:off x="4418359" y="2377361"/>
            <a:ext cx="2010073" cy="1325287"/>
          </a:xfrm>
          <a:prstGeom prst="straightConnector1">
            <a:avLst/>
          </a:prstGeom>
          <a:ln w="31750">
            <a:solidFill>
              <a:schemeClr val="accent4">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cxnSpLocks noChangeAspect="1"/>
          </p:cNvCxnSpPr>
          <p:nvPr/>
        </p:nvCxnSpPr>
        <p:spPr>
          <a:xfrm flipH="1" flipV="1">
            <a:off x="4753358" y="2191617"/>
            <a:ext cx="3096836" cy="2041817"/>
          </a:xfrm>
          <a:prstGeom prst="straightConnector1">
            <a:avLst/>
          </a:prstGeom>
          <a:ln w="31750">
            <a:solidFill>
              <a:schemeClr val="accent3"/>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71311" y="2742545"/>
            <a:ext cx="1000966" cy="1000966"/>
          </a:xfrm>
          <a:prstGeom prst="rect">
            <a:avLst/>
          </a:prstGeom>
          <a:noFill/>
          <a:scene3d>
            <a:camera prst="isometricRightUp">
              <a:rot lat="2400000" lon="18899995" rev="0"/>
            </a:camera>
            <a:lightRig rig="threePt" dir="t"/>
          </a:scene3d>
        </p:spPr>
      </p:pic>
      <p:cxnSp>
        <p:nvCxnSpPr>
          <p:cNvPr id="88" name="Straight Arrow Connector 87"/>
          <p:cNvCxnSpPr>
            <a:cxnSpLocks/>
          </p:cNvCxnSpPr>
          <p:nvPr/>
        </p:nvCxnSpPr>
        <p:spPr>
          <a:xfrm flipV="1">
            <a:off x="3775581" y="3765668"/>
            <a:ext cx="2300640" cy="1571372"/>
          </a:xfrm>
          <a:prstGeom prst="straightConnector1">
            <a:avLst/>
          </a:prstGeom>
          <a:ln w="31750">
            <a:solidFill>
              <a:schemeClr val="accent5"/>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cxnSpLocks/>
          </p:cNvCxnSpPr>
          <p:nvPr/>
        </p:nvCxnSpPr>
        <p:spPr>
          <a:xfrm flipV="1">
            <a:off x="4057609" y="3691381"/>
            <a:ext cx="2367983" cy="1645813"/>
          </a:xfrm>
          <a:prstGeom prst="straightConnector1">
            <a:avLst/>
          </a:prstGeom>
          <a:ln w="31750">
            <a:solidFill>
              <a:schemeClr val="accent4">
                <a:lumMod val="40000"/>
                <a:lumOff val="60000"/>
              </a:schemeClr>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7"/>
          <a:stretch>
            <a:fillRect/>
          </a:stretch>
        </p:blipFill>
        <p:spPr>
          <a:xfrm>
            <a:off x="635967" y="2300174"/>
            <a:ext cx="1843189" cy="1221641"/>
          </a:xfrm>
          <a:prstGeom prst="rect">
            <a:avLst/>
          </a:prstGeom>
        </p:spPr>
      </p:pic>
      <p:grpSp>
        <p:nvGrpSpPr>
          <p:cNvPr id="23" name="Group 22"/>
          <p:cNvGrpSpPr/>
          <p:nvPr/>
        </p:nvGrpSpPr>
        <p:grpSpPr>
          <a:xfrm>
            <a:off x="6370980" y="4179112"/>
            <a:ext cx="3577173" cy="2171661"/>
            <a:chOff x="6606168" y="3966592"/>
            <a:chExt cx="3577173" cy="2171661"/>
          </a:xfrm>
        </p:grpSpPr>
        <p:grpSp>
          <p:nvGrpSpPr>
            <p:cNvPr id="45" name="Group 44"/>
            <p:cNvGrpSpPr/>
            <p:nvPr/>
          </p:nvGrpSpPr>
          <p:grpSpPr>
            <a:xfrm>
              <a:off x="6606168" y="3966592"/>
              <a:ext cx="3577173" cy="2171661"/>
              <a:chOff x="2968134" y="738303"/>
              <a:chExt cx="4936211" cy="2964424"/>
            </a:xfrm>
          </p:grpSpPr>
          <p:pic>
            <p:nvPicPr>
              <p:cNvPr id="46" name="Picture 45"/>
              <p:cNvPicPr>
                <a:picLocks noChangeAspect="1"/>
              </p:cNvPicPr>
              <p:nvPr/>
            </p:nvPicPr>
            <p:blipFill>
              <a:blip r:embed="rId4"/>
              <a:stretch>
                <a:fillRect/>
              </a:stretch>
            </p:blipFill>
            <p:spPr>
              <a:xfrm>
                <a:off x="3976444" y="738303"/>
                <a:ext cx="3561040" cy="2295458"/>
              </a:xfrm>
              <a:prstGeom prst="rect">
                <a:avLst/>
              </a:prstGeom>
            </p:spPr>
          </p:pic>
          <p:pic>
            <p:nvPicPr>
              <p:cNvPr id="47" name="Picture 46"/>
              <p:cNvPicPr>
                <a:picLocks noChangeAspect="1"/>
              </p:cNvPicPr>
              <p:nvPr/>
            </p:nvPicPr>
            <p:blipFill>
              <a:blip r:embed="rId4"/>
              <a:stretch>
                <a:fillRect/>
              </a:stretch>
            </p:blipFill>
            <p:spPr>
              <a:xfrm>
                <a:off x="3084874" y="1303154"/>
                <a:ext cx="3561040" cy="2295459"/>
              </a:xfrm>
              <a:prstGeom prst="rect">
                <a:avLst/>
              </a:prstGeom>
            </p:spPr>
          </p:pic>
          <p:sp>
            <p:nvSpPr>
              <p:cNvPr id="48" name="TextBox 47"/>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a:solidFill>
                      <a:schemeClr val="bg1"/>
                    </a:solidFill>
                  </a:rPr>
                  <a:t>Azure Services</a:t>
                </a:r>
              </a:p>
            </p:txBody>
          </p:sp>
        </p:grpSp>
        <p:pic>
          <p:nvPicPr>
            <p:cNvPr id="4098" name="Picture 2" descr="C:\Users\Nazik\AppData\Local\Temp\SNAGHTMLfb1c64b.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50843" y="4367762"/>
              <a:ext cx="646076" cy="646077"/>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pic>
          <p:nvPicPr>
            <p:cNvPr id="4100" name="Picture 4" descr="C:\Users\Nazik\AppData\Local\Temp\SNAGHTMLfbbab5f.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78338" y="4676606"/>
              <a:ext cx="649224" cy="649224"/>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4102" name="Picture 6" descr="C:\Users\Nazik\AppData\Local\Temp\SNAGHTMLfc293c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250407" y="5023155"/>
              <a:ext cx="649224" cy="649224"/>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6482231" y="2714713"/>
            <a:ext cx="1768754" cy="677108"/>
          </a:xfrm>
          <a:prstGeom prst="rect">
            <a:avLst/>
          </a:prstGeom>
          <a:noFill/>
        </p:spPr>
        <p:txBody>
          <a:bodyPr wrap="none" lIns="182880" tIns="146304" rIns="182880" bIns="146304" rtlCol="0">
            <a:spAutoFit/>
          </a:bodyPr>
          <a:lstStyle/>
          <a:p>
            <a:pPr>
              <a:lnSpc>
                <a:spcPct val="90000"/>
              </a:lnSpc>
              <a:spcAft>
                <a:spcPts val="600"/>
              </a:spcAft>
            </a:pPr>
            <a:r>
              <a:rPr lang="en-US" sz="1100" dirty="0">
                <a:solidFill>
                  <a:schemeClr val="bg1"/>
                </a:solidFill>
              </a:rPr>
              <a:t>IP Based Firewall Rules</a:t>
            </a:r>
          </a:p>
          <a:p>
            <a:pPr>
              <a:lnSpc>
                <a:spcPct val="90000"/>
              </a:lnSpc>
              <a:spcAft>
                <a:spcPts val="600"/>
              </a:spcAft>
            </a:pPr>
            <a:endParaRPr lang="en-US" sz="1100" dirty="0" err="1">
              <a:gradFill>
                <a:gsLst>
                  <a:gs pos="2917">
                    <a:schemeClr val="tx1"/>
                  </a:gs>
                  <a:gs pos="30000">
                    <a:schemeClr val="tx1"/>
                  </a:gs>
                </a:gsLst>
                <a:lin ang="5400000" scaled="0"/>
              </a:gradFill>
            </a:endParaRPr>
          </a:p>
        </p:txBody>
      </p:sp>
      <p:pic>
        <p:nvPicPr>
          <p:cNvPr id="4104" name="Picture 8" descr="C:\Users\Nazik\AppData\Local\Temp\SNAGHTMLfd92797.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36076" y="5196182"/>
            <a:ext cx="1152109" cy="11521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443150" y="597694"/>
            <a:ext cx="4299639" cy="794064"/>
          </a:xfrm>
          <a:prstGeom prst="rect">
            <a:avLst/>
          </a:prstGeom>
          <a:noFill/>
        </p:spPr>
        <p:txBody>
          <a:bodyPr wrap="none" lIns="182880" tIns="146304" rIns="182880" bIns="146304" rtlCol="0">
            <a:spAutoFit/>
          </a:bodyPr>
          <a:lstStyle/>
          <a:p>
            <a:pPr>
              <a:lnSpc>
                <a:spcPct val="90000"/>
              </a:lnSpc>
              <a:spcAft>
                <a:spcPts val="600"/>
              </a:spcAft>
            </a:pPr>
            <a:r>
              <a:rPr lang="en-US" sz="3600" dirty="0">
                <a:solidFill>
                  <a:schemeClr val="bg1"/>
                </a:solidFill>
              </a:rPr>
              <a:t>Server Connectivity</a:t>
            </a:r>
          </a:p>
        </p:txBody>
      </p:sp>
    </p:spTree>
    <p:extLst>
      <p:ext uri="{BB962C8B-B14F-4D97-AF65-F5344CB8AC3E}">
        <p14:creationId xmlns:p14="http://schemas.microsoft.com/office/powerpoint/2010/main" val="169706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left)">
                                      <p:cBhvr>
                                        <p:cTn id="11" dur="500"/>
                                        <p:tgtEl>
                                          <p:spTgt spid="5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wipe(left)">
                                      <p:cBhvr>
                                        <p:cTn id="15"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descr="C:\Users\Magnus\AppData\Local\Temp\SNAGHTML244ed3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0021" y="2211422"/>
            <a:ext cx="8291959" cy="43243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Provision Servers Interactively</a:t>
            </a:r>
          </a:p>
        </p:txBody>
      </p:sp>
      <p:sp>
        <p:nvSpPr>
          <p:cNvPr id="3" name="Content Placeholder 2"/>
          <p:cNvSpPr>
            <a:spLocks noGrp="1"/>
          </p:cNvSpPr>
          <p:nvPr>
            <p:ph sz="quarter" idx="10"/>
          </p:nvPr>
        </p:nvSpPr>
        <p:spPr/>
        <p:txBody>
          <a:bodyPr/>
          <a:lstStyle/>
          <a:p>
            <a:pPr marL="0" lvl="1" indent="0">
              <a:buNone/>
            </a:pPr>
            <a:r>
              <a:rPr lang="en-US" sz="2800" dirty="0"/>
              <a:t>In the Management Portal add firewall rules</a:t>
            </a:r>
          </a:p>
        </p:txBody>
      </p:sp>
    </p:spTree>
    <p:extLst>
      <p:ext uri="{BB962C8B-B14F-4D97-AF65-F5344CB8AC3E}">
        <p14:creationId xmlns:p14="http://schemas.microsoft.com/office/powerpoint/2010/main" val="4015873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09" t="1182"/>
          <a:stretch/>
        </p:blipFill>
        <p:spPr>
          <a:xfrm>
            <a:off x="2893498" y="2667253"/>
            <a:ext cx="6405002" cy="2686547"/>
          </a:xfrm>
          <a:prstGeom prst="rect">
            <a:avLst/>
          </a:prstGeom>
          <a:noFill/>
          <a:ln w="9525">
            <a:noFill/>
            <a:miter lim="800000"/>
            <a:headEnd/>
            <a:tailEnd/>
          </a:ln>
          <a:effectLst>
            <a:outerShdw blurRad="50800" dist="25400" dir="2700000" algn="tl" rotWithShape="0">
              <a:prstClr val="black">
                <a:alpha val="20000"/>
              </a:prstClr>
            </a:outerShdw>
          </a:effectLst>
        </p:spPr>
      </p:pic>
      <p:sp>
        <p:nvSpPr>
          <p:cNvPr id="8" name="Rectangle 7"/>
          <p:cNvSpPr/>
          <p:nvPr/>
        </p:nvSpPr>
        <p:spPr>
          <a:xfrm>
            <a:off x="3893540" y="6098370"/>
            <a:ext cx="4404924" cy="523220"/>
          </a:xfrm>
          <a:prstGeom prst="rect">
            <a:avLst/>
          </a:prstGeom>
        </p:spPr>
        <p:txBody>
          <a:bodyPr wrap="none">
            <a:spAutoFit/>
          </a:bodyPr>
          <a:lstStyle/>
          <a:p>
            <a:pPr algn="ctr"/>
            <a:r>
              <a:rPr lang="en-US" sz="2800" dirty="0">
                <a:solidFill>
                  <a:schemeClr val="bg1"/>
                </a:solidFill>
                <a:latin typeface="+mj-lt"/>
              </a:rPr>
              <a:t>http://bit.ly/azurepowershell</a:t>
            </a:r>
          </a:p>
        </p:txBody>
      </p:sp>
      <p:sp>
        <p:nvSpPr>
          <p:cNvPr id="3" name="Title 2"/>
          <p:cNvSpPr>
            <a:spLocks noGrp="1"/>
          </p:cNvSpPr>
          <p:nvPr>
            <p:ph type="title"/>
          </p:nvPr>
        </p:nvSpPr>
        <p:spPr/>
        <p:txBody>
          <a:bodyPr/>
          <a:lstStyle/>
          <a:p>
            <a:r>
              <a:rPr lang="en-US" dirty="0"/>
              <a:t>Automate Server Provisioning</a:t>
            </a:r>
          </a:p>
        </p:txBody>
      </p:sp>
      <p:sp>
        <p:nvSpPr>
          <p:cNvPr id="4" name="Content Placeholder 3"/>
          <p:cNvSpPr>
            <a:spLocks noGrp="1"/>
          </p:cNvSpPr>
          <p:nvPr>
            <p:ph sz="quarter" idx="10"/>
          </p:nvPr>
        </p:nvSpPr>
        <p:spPr/>
        <p:txBody>
          <a:bodyPr/>
          <a:lstStyle/>
          <a:p>
            <a:pPr marL="0" lvl="1" indent="0">
              <a:buNone/>
            </a:pPr>
            <a:r>
              <a:rPr lang="en-US" sz="3600" dirty="0"/>
              <a:t>Microsoft Azure Platform PowerShell </a:t>
            </a:r>
            <a:r>
              <a:rPr lang="en-US" sz="3600" dirty="0" err="1"/>
              <a:t>cmdlets</a:t>
            </a:r>
            <a:endParaRPr lang="en-US" sz="3600" dirty="0"/>
          </a:p>
          <a:p>
            <a:endParaRPr lang="en-US" sz="3600" dirty="0"/>
          </a:p>
        </p:txBody>
      </p:sp>
    </p:spTree>
    <p:extLst>
      <p:ext uri="{BB962C8B-B14F-4D97-AF65-F5344CB8AC3E}">
        <p14:creationId xmlns:p14="http://schemas.microsoft.com/office/powerpoint/2010/main" val="27277678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58655" y="2276926"/>
            <a:ext cx="9474687" cy="3810196"/>
          </a:xfrm>
          <a:prstGeom prst="rect">
            <a:avLst/>
          </a:prstGeom>
        </p:spPr>
      </p:pic>
      <p:sp>
        <p:nvSpPr>
          <p:cNvPr id="2" name="Rectangle 1"/>
          <p:cNvSpPr/>
          <p:nvPr/>
        </p:nvSpPr>
        <p:spPr>
          <a:xfrm>
            <a:off x="4190250" y="6098370"/>
            <a:ext cx="3811492" cy="523220"/>
          </a:xfrm>
          <a:prstGeom prst="rect">
            <a:avLst/>
          </a:prstGeom>
        </p:spPr>
        <p:txBody>
          <a:bodyPr wrap="none">
            <a:spAutoFit/>
          </a:bodyPr>
          <a:lstStyle/>
          <a:p>
            <a:pPr algn="ctr"/>
            <a:r>
              <a:rPr lang="en-US" sz="2800" dirty="0">
                <a:solidFill>
                  <a:schemeClr val="bg1"/>
                </a:solidFill>
                <a:latin typeface="+mj-lt"/>
              </a:rPr>
              <a:t>http://bit.ly/azurexplatcli</a:t>
            </a:r>
          </a:p>
        </p:txBody>
      </p:sp>
      <p:sp>
        <p:nvSpPr>
          <p:cNvPr id="3" name="Title 2"/>
          <p:cNvSpPr>
            <a:spLocks noGrp="1"/>
          </p:cNvSpPr>
          <p:nvPr>
            <p:ph type="title"/>
          </p:nvPr>
        </p:nvSpPr>
        <p:spPr/>
        <p:txBody>
          <a:bodyPr/>
          <a:lstStyle/>
          <a:p>
            <a:r>
              <a:rPr lang="en-US" dirty="0"/>
              <a:t>Automate Server Provisioning</a:t>
            </a:r>
          </a:p>
        </p:txBody>
      </p:sp>
      <p:sp>
        <p:nvSpPr>
          <p:cNvPr id="5" name="Content Placeholder 4"/>
          <p:cNvSpPr>
            <a:spLocks noGrp="1"/>
          </p:cNvSpPr>
          <p:nvPr>
            <p:ph sz="quarter" idx="10"/>
          </p:nvPr>
        </p:nvSpPr>
        <p:spPr/>
        <p:txBody>
          <a:bodyPr/>
          <a:lstStyle/>
          <a:p>
            <a:pPr marL="0" indent="0">
              <a:buNone/>
            </a:pPr>
            <a:r>
              <a:rPr lang="en-US" sz="3600" dirty="0">
                <a:latin typeface="+mn-lt"/>
              </a:rPr>
              <a:t>Azure Cross-Platform Command-Line Interface (</a:t>
            </a:r>
            <a:r>
              <a:rPr lang="en-US" sz="3600" dirty="0" err="1">
                <a:latin typeface="+mn-lt"/>
              </a:rPr>
              <a:t>xplat</a:t>
            </a:r>
            <a:r>
              <a:rPr lang="en-US" sz="3600" dirty="0">
                <a:latin typeface="+mn-lt"/>
              </a:rPr>
              <a:t>-cli)</a:t>
            </a:r>
          </a:p>
          <a:p>
            <a:pPr marL="0" indent="0">
              <a:buNone/>
            </a:pPr>
            <a:endParaRPr lang="en-US" sz="3600" dirty="0">
              <a:latin typeface="+mn-lt"/>
            </a:endParaRPr>
          </a:p>
        </p:txBody>
      </p:sp>
    </p:spTree>
    <p:extLst>
      <p:ext uri="{BB962C8B-B14F-4D97-AF65-F5344CB8AC3E}">
        <p14:creationId xmlns:p14="http://schemas.microsoft.com/office/powerpoint/2010/main" val="279962337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248235283"/>
              </p:ext>
            </p:extLst>
          </p:nvPr>
        </p:nvGraphicFramePr>
        <p:xfrm>
          <a:off x="340517" y="1487468"/>
          <a:ext cx="11510966" cy="3936536"/>
        </p:xfrm>
        <a:graphic>
          <a:graphicData uri="http://schemas.openxmlformats.org/drawingml/2006/table">
            <a:tbl>
              <a:tblPr firstRow="1" bandRow="1">
                <a:tableStyleId>{21E4AEA4-8DFA-4A89-87EB-49C32662AFE0}</a:tableStyleId>
              </a:tblPr>
              <a:tblGrid>
                <a:gridCol w="1198567">
                  <a:extLst>
                    <a:ext uri="{9D8B030D-6E8A-4147-A177-3AD203B41FA5}">
                      <a16:colId xmlns:a16="http://schemas.microsoft.com/office/drawing/2014/main" val="20000"/>
                    </a:ext>
                  </a:extLst>
                </a:gridCol>
                <a:gridCol w="1674812">
                  <a:extLst>
                    <a:ext uri="{9D8B030D-6E8A-4147-A177-3AD203B41FA5}">
                      <a16:colId xmlns:a16="http://schemas.microsoft.com/office/drawing/2014/main" val="20001"/>
                    </a:ext>
                  </a:extLst>
                </a:gridCol>
                <a:gridCol w="2071688">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841500">
                  <a:extLst>
                    <a:ext uri="{9D8B030D-6E8A-4147-A177-3AD203B41FA5}">
                      <a16:colId xmlns:a16="http://schemas.microsoft.com/office/drawing/2014/main" val="20004"/>
                    </a:ext>
                  </a:extLst>
                </a:gridCol>
                <a:gridCol w="830658">
                  <a:extLst>
                    <a:ext uri="{9D8B030D-6E8A-4147-A177-3AD203B41FA5}">
                      <a16:colId xmlns:a16="http://schemas.microsoft.com/office/drawing/2014/main" val="20005"/>
                    </a:ext>
                  </a:extLst>
                </a:gridCol>
                <a:gridCol w="960042">
                  <a:extLst>
                    <a:ext uri="{9D8B030D-6E8A-4147-A177-3AD203B41FA5}">
                      <a16:colId xmlns:a16="http://schemas.microsoft.com/office/drawing/2014/main" val="20006"/>
                    </a:ext>
                  </a:extLst>
                </a:gridCol>
                <a:gridCol w="1917699">
                  <a:extLst>
                    <a:ext uri="{9D8B030D-6E8A-4147-A177-3AD203B41FA5}">
                      <a16:colId xmlns:a16="http://schemas.microsoft.com/office/drawing/2014/main" val="20007"/>
                    </a:ext>
                  </a:extLst>
                </a:gridCol>
              </a:tblGrid>
              <a:tr h="566310">
                <a:tc rowSpan="2">
                  <a:txBody>
                    <a:bodyPr/>
                    <a:lstStyle/>
                    <a:p>
                      <a:r>
                        <a:rPr lang="en-US" dirty="0"/>
                        <a:t>Service</a:t>
                      </a:r>
                      <a:r>
                        <a:rPr lang="en-US" baseline="0" dirty="0"/>
                        <a:t> Tier</a:t>
                      </a:r>
                      <a:endParaRPr lang="en-US" b="0" dirty="0">
                        <a:latin typeface="+mj-lt"/>
                      </a:endParaRPr>
                    </a:p>
                  </a:txBody>
                  <a:tcPr/>
                </a:tc>
                <a:tc rowSpan="2">
                  <a:txBody>
                    <a:bodyPr/>
                    <a:lstStyle/>
                    <a:p>
                      <a:pPr marL="0" algn="l" defTabSz="914400" rtl="0" eaLnBrk="1" latinLnBrk="0" hangingPunct="1"/>
                      <a:r>
                        <a:rPr lang="en-US" sz="1800" kern="1200" dirty="0"/>
                        <a:t>Performance Level</a:t>
                      </a:r>
                      <a:endParaRPr lang="en-US" sz="1800" b="0" kern="1200" dirty="0">
                        <a:solidFill>
                          <a:schemeClr val="lt1"/>
                        </a:solidFill>
                        <a:latin typeface="+mj-lt"/>
                        <a:ea typeface="+mn-ea"/>
                        <a:cs typeface="+mn-cs"/>
                      </a:endParaRPr>
                    </a:p>
                  </a:txBody>
                  <a:tcPr/>
                </a:tc>
                <a:tc rowSpan="2">
                  <a:txBody>
                    <a:bodyPr/>
                    <a:lstStyle/>
                    <a:p>
                      <a:pPr marL="0" algn="l" defTabSz="914400" rtl="0" eaLnBrk="1" latinLnBrk="0" hangingPunct="1"/>
                      <a:r>
                        <a:rPr lang="en-US" sz="1800" kern="1200" dirty="0"/>
                        <a:t>Common App Pattern</a:t>
                      </a:r>
                      <a:endParaRPr lang="en-US" sz="1800" b="0" kern="1200" dirty="0">
                        <a:solidFill>
                          <a:schemeClr val="lt1"/>
                        </a:solidFill>
                        <a:latin typeface="+mj-lt"/>
                        <a:ea typeface="+mn-ea"/>
                        <a:cs typeface="+mn-cs"/>
                      </a:endParaRPr>
                    </a:p>
                  </a:txBody>
                  <a:tcPr/>
                </a:tc>
                <a:tc gridSpan="3">
                  <a:txBody>
                    <a:bodyPr/>
                    <a:lstStyle/>
                    <a:p>
                      <a:pPr marL="0" algn="l" defTabSz="914400" rtl="0" eaLnBrk="1" latinLnBrk="0" hangingPunct="1"/>
                      <a:r>
                        <a:rPr lang="en-US" sz="1800" kern="1200" dirty="0"/>
                        <a:t>Performance</a:t>
                      </a:r>
                      <a:endParaRPr lang="en-US" sz="1800" b="0" kern="1200" dirty="0">
                        <a:solidFill>
                          <a:schemeClr val="lt1"/>
                        </a:solidFill>
                        <a:latin typeface="+mj-lt"/>
                        <a:ea typeface="+mn-ea"/>
                        <a:cs typeface="+mn-cs"/>
                      </a:endParaRPr>
                    </a:p>
                  </a:txBody>
                  <a:tcPr/>
                </a:tc>
                <a:tc hMerge="1">
                  <a:txBody>
                    <a:bodyPr/>
                    <a:lstStyle/>
                    <a:p>
                      <a:endParaRPr lang="en-US" dirty="0"/>
                    </a:p>
                  </a:txBody>
                  <a:tcPr/>
                </a:tc>
                <a:tc hMerge="1">
                  <a:txBody>
                    <a:bodyPr/>
                    <a:lstStyle/>
                    <a:p>
                      <a:endParaRPr lang="en-US" dirty="0"/>
                    </a:p>
                  </a:txBody>
                  <a:tcPr/>
                </a:tc>
                <a:tc gridSpan="2">
                  <a:txBody>
                    <a:bodyPr/>
                    <a:lstStyle/>
                    <a:p>
                      <a:pPr marL="0" algn="l" defTabSz="914400" rtl="0" eaLnBrk="1" latinLnBrk="0" hangingPunct="1"/>
                      <a:r>
                        <a:rPr lang="en-US" sz="1800" kern="1200" dirty="0"/>
                        <a:t>Business Continuity </a:t>
                      </a:r>
                      <a:endParaRPr lang="en-US" sz="1800" b="0" kern="1200" dirty="0">
                        <a:solidFill>
                          <a:schemeClr val="lt1"/>
                        </a:solidFill>
                        <a:latin typeface="+mj-lt"/>
                        <a:ea typeface="+mn-ea"/>
                        <a:cs typeface="+mn-cs"/>
                      </a:endParaRPr>
                    </a:p>
                  </a:txBody>
                  <a:tcPr/>
                </a:tc>
                <a:tc hMerge="1">
                  <a:txBody>
                    <a:bodyPr/>
                    <a:lstStyle/>
                    <a:p>
                      <a:endParaRPr lang="en-US" dirty="0"/>
                    </a:p>
                  </a:txBody>
                  <a:tcPr/>
                </a:tc>
                <a:extLst>
                  <a:ext uri="{0D108BD9-81ED-4DB2-BD59-A6C34878D82A}">
                    <a16:rowId xmlns:a16="http://schemas.microsoft.com/office/drawing/2014/main" val="10000"/>
                  </a:ext>
                </a:extLst>
              </a:tr>
              <a:tr h="718636">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r>
                        <a:rPr lang="en-US" b="1" dirty="0"/>
                        <a:t>Max DB Size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a:t>Transaction </a:t>
                      </a:r>
                      <a:r>
                        <a:rPr lang="en-US" b="1" dirty="0" err="1"/>
                        <a:t>Perf</a:t>
                      </a:r>
                      <a:r>
                        <a:rPr lang="en-US" b="1" dirty="0"/>
                        <a:t>. Objective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a:t>DTU</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a:t>PITR</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a:t>DR / GEO-Rep</a:t>
                      </a:r>
                      <a:endParaRPr lang="en-US" b="1" dirty="0">
                        <a:solidFill>
                          <a:srgbClr val="005D7E"/>
                        </a:solidFill>
                        <a:latin typeface="+mj-lt"/>
                      </a:endParaRPr>
                    </a:p>
                  </a:txBody>
                  <a:tcPr>
                    <a:solidFill>
                      <a:schemeClr val="accent2">
                        <a:lumMod val="40000"/>
                        <a:lumOff val="60000"/>
                      </a:schemeClr>
                    </a:solidFill>
                  </a:tcPr>
                </a:tc>
                <a:extLst>
                  <a:ext uri="{0D108BD9-81ED-4DB2-BD59-A6C34878D82A}">
                    <a16:rowId xmlns:a16="http://schemas.microsoft.com/office/drawing/2014/main" val="10001"/>
                  </a:ext>
                </a:extLst>
              </a:tr>
              <a:tr h="854541">
                <a:tc>
                  <a:txBody>
                    <a:bodyPr/>
                    <a:lstStyle/>
                    <a:p>
                      <a:r>
                        <a:rPr lang="en-US" dirty="0"/>
                        <a:t>Basic</a:t>
                      </a:r>
                      <a:endParaRPr lang="en-US" dirty="0">
                        <a:solidFill>
                          <a:srgbClr val="005D7E"/>
                        </a:solidFill>
                        <a:latin typeface="+mj-lt"/>
                      </a:endParaRPr>
                    </a:p>
                  </a:txBody>
                  <a:tcPr/>
                </a:tc>
                <a:tc>
                  <a:txBody>
                    <a:bodyPr/>
                    <a:lstStyle/>
                    <a:p>
                      <a:r>
                        <a:rPr lang="en-US" dirty="0"/>
                        <a:t>Basic</a:t>
                      </a:r>
                      <a:endParaRPr lang="en-US" dirty="0">
                        <a:solidFill>
                          <a:srgbClr val="005D7E"/>
                        </a:solidFill>
                        <a:latin typeface="+mj-lt"/>
                      </a:endParaRPr>
                    </a:p>
                  </a:txBody>
                  <a:tcPr/>
                </a:tc>
                <a:tc>
                  <a:txBody>
                    <a:bodyPr/>
                    <a:lstStyle/>
                    <a:p>
                      <a:r>
                        <a:rPr lang="en-US" sz="1600" dirty="0"/>
                        <a:t>Small</a:t>
                      </a:r>
                      <a:r>
                        <a:rPr lang="en-US" sz="1600" baseline="0" dirty="0"/>
                        <a:t> DB, SQL </a:t>
                      </a:r>
                      <a:r>
                        <a:rPr lang="en-US" sz="1600" baseline="0" dirty="0" err="1"/>
                        <a:t>opp</a:t>
                      </a:r>
                      <a:endParaRPr lang="en-US" dirty="0">
                        <a:solidFill>
                          <a:srgbClr val="005D7E"/>
                        </a:solidFill>
                        <a:latin typeface="+mj-lt"/>
                      </a:endParaRPr>
                    </a:p>
                  </a:txBody>
                  <a:tcPr/>
                </a:tc>
                <a:tc>
                  <a:txBody>
                    <a:bodyPr/>
                    <a:lstStyle/>
                    <a:p>
                      <a:r>
                        <a:rPr lang="en-US" dirty="0"/>
                        <a:t>2 GB</a:t>
                      </a:r>
                      <a:endParaRPr lang="en-US" dirty="0">
                        <a:solidFill>
                          <a:srgbClr val="005D7E"/>
                        </a:solidFill>
                        <a:latin typeface="+mj-lt"/>
                      </a:endParaRPr>
                    </a:p>
                  </a:txBody>
                  <a:tcPr/>
                </a:tc>
                <a:tc>
                  <a:txBody>
                    <a:bodyPr/>
                    <a:lstStyle/>
                    <a:p>
                      <a:r>
                        <a:rPr lang="en-US" dirty="0"/>
                        <a:t>Reliability</a:t>
                      </a:r>
                      <a:r>
                        <a:rPr lang="en-US" baseline="0" dirty="0"/>
                        <a:t> / Hr.</a:t>
                      </a:r>
                      <a:endParaRPr lang="en-US" dirty="0">
                        <a:solidFill>
                          <a:srgbClr val="005D7E"/>
                        </a:solidFill>
                        <a:latin typeface="+mj-lt"/>
                      </a:endParaRPr>
                    </a:p>
                  </a:txBody>
                  <a:tcPr/>
                </a:tc>
                <a:tc>
                  <a:txBody>
                    <a:bodyPr/>
                    <a:lstStyle/>
                    <a:p>
                      <a:r>
                        <a:rPr lang="en-US" dirty="0"/>
                        <a:t>5</a:t>
                      </a:r>
                      <a:endParaRPr lang="en-US" dirty="0">
                        <a:solidFill>
                          <a:srgbClr val="005D7E"/>
                        </a:solidFill>
                        <a:latin typeface="+mj-lt"/>
                      </a:endParaRPr>
                    </a:p>
                  </a:txBody>
                  <a:tcPr/>
                </a:tc>
                <a:tc>
                  <a:txBody>
                    <a:bodyPr/>
                    <a:lstStyle/>
                    <a:p>
                      <a:r>
                        <a:rPr lang="en-US" dirty="0"/>
                        <a:t>7 Days</a:t>
                      </a:r>
                      <a:endParaRPr lang="en-US" dirty="0">
                        <a:solidFill>
                          <a:srgbClr val="005D7E"/>
                        </a:solidFill>
                        <a:latin typeface="+mj-lt"/>
                      </a:endParaRPr>
                    </a:p>
                  </a:txBody>
                  <a:tcPr/>
                </a:tc>
                <a:tc>
                  <a:txBody>
                    <a:bodyPr/>
                    <a:lstStyle/>
                    <a:p>
                      <a:r>
                        <a:rPr lang="en-US" dirty="0"/>
                        <a:t>DB Copy + Manual Export</a:t>
                      </a:r>
                      <a:endParaRPr lang="en-US" dirty="0">
                        <a:solidFill>
                          <a:srgbClr val="005D7E"/>
                        </a:solidFill>
                        <a:latin typeface="+mj-lt"/>
                      </a:endParaRPr>
                    </a:p>
                  </a:txBody>
                  <a:tcPr/>
                </a:tc>
                <a:extLst>
                  <a:ext uri="{0D108BD9-81ED-4DB2-BD59-A6C34878D82A}">
                    <a16:rowId xmlns:a16="http://schemas.microsoft.com/office/drawing/2014/main" val="10002"/>
                  </a:ext>
                </a:extLst>
              </a:tr>
              <a:tr h="829178">
                <a:tc>
                  <a:txBody>
                    <a:bodyPr/>
                    <a:lstStyle/>
                    <a:p>
                      <a:r>
                        <a:rPr lang="en-US" dirty="0"/>
                        <a:t>Standard</a:t>
                      </a:r>
                      <a:endParaRPr lang="en-US" dirty="0">
                        <a:solidFill>
                          <a:srgbClr val="005D7E"/>
                        </a:solidFill>
                        <a:latin typeface="+mj-lt"/>
                      </a:endParaRPr>
                    </a:p>
                  </a:txBody>
                  <a:tcPr/>
                </a:tc>
                <a:tc>
                  <a:txBody>
                    <a:bodyPr/>
                    <a:lstStyle/>
                    <a:p>
                      <a:r>
                        <a:rPr lang="en-US" dirty="0"/>
                        <a:t>S0</a:t>
                      </a:r>
                      <a:br>
                        <a:rPr lang="en-US" dirty="0"/>
                      </a:br>
                      <a:r>
                        <a:rPr lang="en-US" dirty="0"/>
                        <a:t>S1</a:t>
                      </a:r>
                      <a:br>
                        <a:rPr lang="en-US" dirty="0"/>
                      </a:br>
                      <a:r>
                        <a:rPr lang="en-US" dirty="0"/>
                        <a:t>S2</a:t>
                      </a:r>
                      <a:endParaRPr lang="en-US" dirty="0">
                        <a:solidFill>
                          <a:srgbClr val="005D7E"/>
                        </a:solidFill>
                        <a:latin typeface="+mj-lt"/>
                      </a:endParaRPr>
                    </a:p>
                  </a:txBody>
                  <a:tcPr/>
                </a:tc>
                <a:tc>
                  <a:txBody>
                    <a:bodyPr/>
                    <a:lstStyle/>
                    <a:p>
                      <a:r>
                        <a:rPr lang="en-US" sz="1600" dirty="0" err="1"/>
                        <a:t>Wrkgp</a:t>
                      </a:r>
                      <a:r>
                        <a:rPr lang="en-US" sz="1600" dirty="0"/>
                        <a:t>/cloud</a:t>
                      </a:r>
                      <a:r>
                        <a:rPr lang="en-US" sz="1600" baseline="0" dirty="0"/>
                        <a:t> app, multiple concurrent  operations</a:t>
                      </a:r>
                      <a:endParaRPr lang="en-US" sz="1600" dirty="0">
                        <a:solidFill>
                          <a:srgbClr val="005D7E"/>
                        </a:solidFill>
                        <a:latin typeface="+mj-lt"/>
                      </a:endParaRPr>
                    </a:p>
                  </a:txBody>
                  <a:tcPr/>
                </a:tc>
                <a:tc>
                  <a:txBody>
                    <a:bodyPr/>
                    <a:lstStyle/>
                    <a:p>
                      <a:r>
                        <a:rPr lang="en-US" dirty="0"/>
                        <a:t>250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a:t>Reliability</a:t>
                      </a:r>
                      <a:r>
                        <a:rPr lang="en-US" baseline="0" dirty="0"/>
                        <a:t> / Min.</a:t>
                      </a:r>
                      <a:endParaRPr lang="en-US" dirty="0">
                        <a:solidFill>
                          <a:srgbClr val="005D7E"/>
                        </a:solidFill>
                        <a:latin typeface="+mj-lt"/>
                      </a:endParaRPr>
                    </a:p>
                  </a:txBody>
                  <a:tcPr/>
                </a:tc>
                <a:tc>
                  <a:txBody>
                    <a:bodyPr/>
                    <a:lstStyle/>
                    <a:p>
                      <a:r>
                        <a:rPr lang="en-US" dirty="0"/>
                        <a:t>10</a:t>
                      </a:r>
                      <a:br>
                        <a:rPr lang="en-US" dirty="0"/>
                      </a:br>
                      <a:r>
                        <a:rPr lang="en-US" dirty="0"/>
                        <a:t>20</a:t>
                      </a:r>
                      <a:br>
                        <a:rPr lang="en-US" dirty="0"/>
                      </a:br>
                      <a:r>
                        <a:rPr lang="en-US" dirty="0"/>
                        <a:t>50</a:t>
                      </a:r>
                      <a:endParaRPr lang="en-US" dirty="0">
                        <a:solidFill>
                          <a:srgbClr val="005D7E"/>
                        </a:solidFill>
                        <a:latin typeface="+mj-lt"/>
                      </a:endParaRPr>
                    </a:p>
                  </a:txBody>
                  <a:tcPr/>
                </a:tc>
                <a:tc>
                  <a:txBody>
                    <a:bodyPr/>
                    <a:lstStyle/>
                    <a:p>
                      <a:r>
                        <a:rPr lang="en-US" dirty="0"/>
                        <a:t>14 Days</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a:t>DB Copy + Manual Export</a:t>
                      </a:r>
                      <a:endParaRPr lang="en-US" dirty="0">
                        <a:solidFill>
                          <a:srgbClr val="005D7E"/>
                        </a:solidFill>
                        <a:latin typeface="+mj-lt"/>
                      </a:endParaRPr>
                    </a:p>
                  </a:txBody>
                  <a:tcPr/>
                </a:tc>
                <a:extLst>
                  <a:ext uri="{0D108BD9-81ED-4DB2-BD59-A6C34878D82A}">
                    <a16:rowId xmlns:a16="http://schemas.microsoft.com/office/drawing/2014/main" val="10003"/>
                  </a:ext>
                </a:extLst>
              </a:tr>
              <a:tr h="899032">
                <a:tc>
                  <a:txBody>
                    <a:bodyPr/>
                    <a:lstStyle/>
                    <a:p>
                      <a:r>
                        <a:rPr lang="en-US" dirty="0"/>
                        <a:t>Premium</a:t>
                      </a:r>
                      <a:endParaRPr lang="en-US" dirty="0">
                        <a:solidFill>
                          <a:srgbClr val="005D7E"/>
                        </a:solidFill>
                        <a:latin typeface="+mj-lt"/>
                      </a:endParaRPr>
                    </a:p>
                  </a:txBody>
                  <a:tcPr/>
                </a:tc>
                <a:tc>
                  <a:txBody>
                    <a:bodyPr/>
                    <a:lstStyle/>
                    <a:p>
                      <a:r>
                        <a:rPr lang="en-US" dirty="0"/>
                        <a:t>P1</a:t>
                      </a:r>
                      <a:br>
                        <a:rPr lang="en-US" baseline="0" dirty="0"/>
                      </a:br>
                      <a:r>
                        <a:rPr lang="en-US" baseline="0" dirty="0"/>
                        <a:t>P2</a:t>
                      </a:r>
                      <a:br>
                        <a:rPr lang="en-US" baseline="0" dirty="0"/>
                      </a:br>
                      <a:r>
                        <a:rPr lang="en-US" baseline="0" dirty="0"/>
                        <a:t>P3</a:t>
                      </a:r>
                      <a:endParaRPr lang="en-US" dirty="0">
                        <a:solidFill>
                          <a:srgbClr val="005D7E"/>
                        </a:solidFill>
                        <a:latin typeface="+mj-lt"/>
                      </a:endParaRPr>
                    </a:p>
                  </a:txBody>
                  <a:tcPr/>
                </a:tc>
                <a:tc>
                  <a:txBody>
                    <a:bodyPr/>
                    <a:lstStyle/>
                    <a:p>
                      <a:r>
                        <a:rPr lang="en-US" sz="1600" dirty="0"/>
                        <a:t>Mission</a:t>
                      </a:r>
                      <a:r>
                        <a:rPr lang="en-US" sz="1600" baseline="0" dirty="0"/>
                        <a:t> Critical, High volume, Many concurrent Users</a:t>
                      </a:r>
                      <a:endParaRPr lang="en-US" sz="1600" dirty="0">
                        <a:solidFill>
                          <a:srgbClr val="005D7E"/>
                        </a:solidFill>
                        <a:latin typeface="+mj-lt"/>
                      </a:endParaRPr>
                    </a:p>
                  </a:txBody>
                  <a:tcPr/>
                </a:tc>
                <a:tc>
                  <a:txBody>
                    <a:bodyPr/>
                    <a:lstStyle/>
                    <a:p>
                      <a:r>
                        <a:rPr lang="en-US" dirty="0"/>
                        <a:t>500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a:t>Reliability</a:t>
                      </a:r>
                      <a:r>
                        <a:rPr lang="en-US" baseline="0" dirty="0"/>
                        <a:t> / sec.</a:t>
                      </a:r>
                      <a:endParaRPr lang="en-US" dirty="0">
                        <a:solidFill>
                          <a:srgbClr val="005D7E"/>
                        </a:solidFill>
                        <a:latin typeface="+mj-lt"/>
                      </a:endParaRPr>
                    </a:p>
                  </a:txBody>
                  <a:tcPr/>
                </a:tc>
                <a:tc>
                  <a:txBody>
                    <a:bodyPr/>
                    <a:lstStyle/>
                    <a:p>
                      <a:r>
                        <a:rPr lang="en-US" dirty="0"/>
                        <a:t>100</a:t>
                      </a:r>
                    </a:p>
                    <a:p>
                      <a:r>
                        <a:rPr lang="en-US" dirty="0"/>
                        <a:t>200</a:t>
                      </a:r>
                    </a:p>
                    <a:p>
                      <a:r>
                        <a:rPr lang="en-US" dirty="0"/>
                        <a:t>800</a:t>
                      </a:r>
                      <a:endParaRPr lang="en-US" dirty="0">
                        <a:solidFill>
                          <a:srgbClr val="005D7E"/>
                        </a:solidFill>
                        <a:latin typeface="+mj-lt"/>
                      </a:endParaRPr>
                    </a:p>
                  </a:txBody>
                  <a:tcPr/>
                </a:tc>
                <a:tc>
                  <a:txBody>
                    <a:bodyPr/>
                    <a:lstStyle/>
                    <a:p>
                      <a:r>
                        <a:rPr lang="en-US" dirty="0"/>
                        <a:t>35 Days</a:t>
                      </a:r>
                      <a:endParaRPr lang="en-US" dirty="0">
                        <a:solidFill>
                          <a:srgbClr val="005D7E"/>
                        </a:solidFill>
                        <a:latin typeface="+mj-lt"/>
                      </a:endParaRPr>
                    </a:p>
                  </a:txBody>
                  <a:tcPr/>
                </a:tc>
                <a:tc>
                  <a:txBody>
                    <a:bodyPr/>
                    <a:lstStyle/>
                    <a:p>
                      <a:r>
                        <a:rPr lang="en-US" dirty="0"/>
                        <a:t>Active Geo-replication</a:t>
                      </a:r>
                      <a:endParaRPr lang="en-US" dirty="0">
                        <a:solidFill>
                          <a:srgbClr val="005D7E"/>
                        </a:solidFill>
                        <a:latin typeface="+mj-lt"/>
                      </a:endParaRPr>
                    </a:p>
                  </a:txBody>
                  <a:tcPr/>
                </a:tc>
                <a:extLst>
                  <a:ext uri="{0D108BD9-81ED-4DB2-BD59-A6C34878D82A}">
                    <a16:rowId xmlns:a16="http://schemas.microsoft.com/office/drawing/2014/main" val="10004"/>
                  </a:ext>
                </a:extLst>
              </a:tr>
            </a:tbl>
          </a:graphicData>
        </a:graphic>
      </p:graphicFrame>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Selecting the right SQL Database edition</a:t>
            </a:r>
          </a:p>
        </p:txBody>
      </p:sp>
      <p:sp>
        <p:nvSpPr>
          <p:cNvPr id="5" name="Content Placeholder 2"/>
          <p:cNvSpPr txBox="1">
            <a:spLocks/>
          </p:cNvSpPr>
          <p:nvPr/>
        </p:nvSpPr>
        <p:spPr>
          <a:xfrm>
            <a:off x="0" y="6167717"/>
            <a:ext cx="12192000" cy="528918"/>
          </a:xfrm>
          <a:prstGeom prst="rect">
            <a:avLst/>
          </a:prstGeom>
        </p:spPr>
        <p:txBody>
          <a:bodyPr lIns="0" tIns="0" rIns="0" bIns="0" anchor="b"/>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pc="-51" dirty="0">
                <a:solidFill>
                  <a:schemeClr val="bg2"/>
                </a:solidFill>
                <a:latin typeface="+mj-lt"/>
              </a:rPr>
              <a:t>This information is subject to change over time.</a:t>
            </a:r>
          </a:p>
        </p:txBody>
      </p:sp>
    </p:spTree>
    <p:extLst>
      <p:ext uri="{BB962C8B-B14F-4D97-AF65-F5344CB8AC3E}">
        <p14:creationId xmlns:p14="http://schemas.microsoft.com/office/powerpoint/2010/main" val="3161525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a:sym typeface="Wingdings" panose="05000000000000000000" pitchFamily="2" charset="2"/>
              </a:rPr>
              <a:t>SQL Database</a:t>
            </a:r>
          </a:p>
          <a:p>
            <a:pPr marL="571500" indent="-571500">
              <a:buClr>
                <a:srgbClr val="92D050"/>
              </a:buClr>
              <a:buFont typeface="Wingdings" panose="05000000000000000000" pitchFamily="2" charset="2"/>
              <a:buChar char="à"/>
            </a:pPr>
            <a:r>
              <a:rPr lang="en-US" sz="4000" dirty="0">
                <a:solidFill>
                  <a:schemeClr val="bg1"/>
                </a:solidFill>
                <a:latin typeface="+mj-lt"/>
                <a:sym typeface="Wingdings" panose="05000000000000000000" pitchFamily="2" charset="2"/>
              </a:rPr>
              <a:t>SQL Server VM</a:t>
            </a:r>
          </a:p>
          <a:p>
            <a:pPr marL="571500" indent="-571500">
              <a:buClr>
                <a:srgbClr val="92D050"/>
              </a:buClr>
              <a:buFont typeface="Wingdings" panose="05000000000000000000" pitchFamily="2" charset="2"/>
              <a:buChar char="à"/>
            </a:pPr>
            <a:r>
              <a:rPr lang="en-US" sz="4000" dirty="0" err="1">
                <a:sym typeface="Wingdings" panose="05000000000000000000" pitchFamily="2" charset="2"/>
              </a:rPr>
              <a:t>DocumentDB</a:t>
            </a: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0" indent="0">
              <a:buClr>
                <a:srgbClr val="92D050"/>
              </a:buClr>
              <a:buNone/>
            </a:pPr>
            <a:endParaRPr lang="en-US" sz="4000" dirty="0">
              <a:solidFill>
                <a:schemeClr val="bg1"/>
              </a:solidFill>
              <a:latin typeface="+mj-lt"/>
              <a:sym typeface="Wingdings" panose="05000000000000000000" pitchFamily="2" charset="2"/>
            </a:endParaRPr>
          </a:p>
          <a:p>
            <a:pPr marL="0" indent="0">
              <a:buClr>
                <a:srgbClr val="92D050"/>
              </a:buClr>
              <a:buNone/>
            </a:pPr>
            <a:endParaRPr lang="en-US" sz="4000" dirty="0">
              <a:sym typeface="Wingdings" panose="05000000000000000000" pitchFamily="2" charset="2"/>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Auto backups, transactional logs every 5 min</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Backups in Azure Storage and geo-replicated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Creates a side-by-side copy, non-disruptive</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Backups retention policy: 7, 14 or 35 days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Automated export of logical backups for long-term backup protection</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Point-in-time restore - </a:t>
            </a:r>
            <a:r>
              <a:rPr lang="en-US" spc="-51" dirty="0">
                <a:solidFill>
                  <a:schemeClr val="bg2"/>
                </a:solidFill>
              </a:rPr>
              <a:t>“oops recovery”</a:t>
            </a:r>
            <a:endParaRPr lang="en-US" dirty="0"/>
          </a:p>
        </p:txBody>
      </p:sp>
    </p:spTree>
    <p:extLst>
      <p:ext uri="{BB962C8B-B14F-4D97-AF65-F5344CB8AC3E}">
        <p14:creationId xmlns:p14="http://schemas.microsoft.com/office/powerpoint/2010/main" val="301564935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9904952" y="4627850"/>
            <a:ext cx="1870173" cy="1371600"/>
            <a:chOff x="4602527" y="2052785"/>
            <a:chExt cx="2986946" cy="2752430"/>
          </a:xfrm>
        </p:grpSpPr>
        <p:pic>
          <p:nvPicPr>
            <p:cNvPr id="5" name="Picture 4"/>
            <p:cNvPicPr>
              <a:picLocks noChangeAspect="1"/>
            </p:cNvPicPr>
            <p:nvPr/>
          </p:nvPicPr>
          <p:blipFill>
            <a:blip r:embed="rId3"/>
            <a:stretch>
              <a:fillRect/>
            </a:stretch>
          </p:blipFill>
          <p:spPr>
            <a:xfrm>
              <a:off x="4602527" y="2052785"/>
              <a:ext cx="2986946" cy="2752430"/>
            </a:xfrm>
            <a:prstGeom prst="rect">
              <a:avLst/>
            </a:prstGeom>
          </p:spPr>
        </p:pic>
        <p:pic>
          <p:nvPicPr>
            <p:cNvPr id="6" name="Picture 5"/>
            <p:cNvPicPr>
              <a:picLocks noChangeAspect="1"/>
            </p:cNvPicPr>
            <p:nvPr/>
          </p:nvPicPr>
          <p:blipFill>
            <a:blip r:embed="rId4"/>
            <a:stretch>
              <a:fillRect/>
            </a:stretch>
          </p:blipFill>
          <p:spPr>
            <a:xfrm>
              <a:off x="5526374" y="2386318"/>
              <a:ext cx="1139252" cy="1499882"/>
            </a:xfrm>
            <a:prstGeom prst="rect">
              <a:avLst/>
            </a:prstGeom>
          </p:spPr>
        </p:pic>
      </p:grpSp>
      <p:sp>
        <p:nvSpPr>
          <p:cNvPr id="2" name="Title 1"/>
          <p:cNvSpPr>
            <a:spLocks noGrp="1"/>
          </p:cNvSpPr>
          <p:nvPr>
            <p:ph type="ctrTitle"/>
          </p:nvPr>
        </p:nvSpPr>
        <p:spPr/>
        <p:txBody>
          <a:bodyPr/>
          <a:lstStyle/>
          <a:p>
            <a:r>
              <a:rPr lang="en-US" dirty="0"/>
              <a:t>SQL Server VM</a:t>
            </a:r>
          </a:p>
        </p:txBody>
      </p:sp>
    </p:spTree>
    <p:extLst>
      <p:ext uri="{BB962C8B-B14F-4D97-AF65-F5344CB8AC3E}">
        <p14:creationId xmlns:p14="http://schemas.microsoft.com/office/powerpoint/2010/main" val="223390809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Run SQL on VM</a:t>
            </a:r>
          </a:p>
        </p:txBody>
      </p:sp>
      <p:sp>
        <p:nvSpPr>
          <p:cNvPr id="4" name="Content Placeholder 3"/>
          <p:cNvSpPr>
            <a:spLocks noGrp="1"/>
          </p:cNvSpPr>
          <p:nvPr>
            <p:ph sz="quarter" idx="10"/>
          </p:nvPr>
        </p:nvSpPr>
        <p:spPr/>
        <p:txBody>
          <a:bodyPr/>
          <a:lstStyle/>
          <a:p>
            <a:pPr marL="252000">
              <a:spcBef>
                <a:spcPts val="2400"/>
              </a:spcBef>
            </a:pPr>
            <a:r>
              <a:rPr lang="en-US" sz="3600" dirty="0"/>
              <a:t>Run any SQL product on cloud VM </a:t>
            </a:r>
          </a:p>
          <a:p>
            <a:pPr marL="252000">
              <a:spcBef>
                <a:spcPts val="2400"/>
              </a:spcBef>
            </a:pPr>
            <a:r>
              <a:rPr lang="en-US" sz="3600" dirty="0"/>
              <a:t>Support for SQL Server, Oracle, </a:t>
            </a:r>
            <a:r>
              <a:rPr lang="en-US" sz="3600" dirty="0" err="1"/>
              <a:t>MySql</a:t>
            </a:r>
            <a:endParaRPr lang="en-US" sz="3600" dirty="0"/>
          </a:p>
          <a:p>
            <a:pPr marL="252000">
              <a:spcBef>
                <a:spcPts val="2400"/>
              </a:spcBef>
            </a:pPr>
            <a:r>
              <a:rPr lang="en-US" sz="3600" dirty="0"/>
              <a:t>Ready to go VM images available in Gallery</a:t>
            </a:r>
          </a:p>
          <a:p>
            <a:pPr marL="252000">
              <a:spcBef>
                <a:spcPts val="2400"/>
              </a:spcBef>
            </a:pPr>
            <a:r>
              <a:rPr lang="en-US" sz="3600" dirty="0"/>
              <a:t>Persistent storage using attached disk in blob storage</a:t>
            </a:r>
          </a:p>
          <a:p>
            <a:pPr marL="252000">
              <a:spcBef>
                <a:spcPts val="2400"/>
              </a:spcBef>
            </a:pPr>
            <a:r>
              <a:rPr lang="en-US" sz="3600" dirty="0"/>
              <a:t>Has all the benefits and powers of VMs combined with the full features of a SQL Engine</a:t>
            </a:r>
          </a:p>
        </p:txBody>
      </p:sp>
    </p:spTree>
    <p:extLst>
      <p:ext uri="{BB962C8B-B14F-4D97-AF65-F5344CB8AC3E}">
        <p14:creationId xmlns:p14="http://schemas.microsoft.com/office/powerpoint/2010/main" val="63873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ormAutofit/>
          </a:bodyPr>
          <a:lstStyle/>
          <a:p>
            <a:pPr marL="72000"/>
            <a:r>
              <a:rPr lang="en-US" dirty="0"/>
              <a:t>SQL Database</a:t>
            </a:r>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When you want reduced overhead and possibly need elastic scale.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does not want to add additional IT resources for support and maintenance.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Avoiding CAPEX and OPEX.</a:t>
            </a:r>
          </a:p>
        </p:txBody>
      </p:sp>
      <p:sp>
        <p:nvSpPr>
          <p:cNvPr id="9" name="Rectangle 8"/>
          <p:cNvSpPr/>
          <p:nvPr/>
        </p:nvSpPr>
        <p:spPr bwMode="auto">
          <a:xfrm>
            <a:off x="6329082" y="1514479"/>
            <a:ext cx="5665694"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Existing applications which requires full box product functionality.</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has ecosystem of IT resources for support and maintenance.</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Removing CAPEX.</a:t>
            </a:r>
          </a:p>
        </p:txBody>
      </p:sp>
      <p:sp>
        <p:nvSpPr>
          <p:cNvPr id="10" name="Title 1"/>
          <p:cNvSpPr txBox="1">
            <a:spLocks/>
          </p:cNvSpPr>
          <p:nvPr/>
        </p:nvSpPr>
        <p:spPr>
          <a:xfrm>
            <a:off x="6096000" y="295279"/>
            <a:ext cx="5723377" cy="923922"/>
          </a:xfrm>
          <a:prstGeom prst="rect">
            <a:avLst/>
          </a:prstGeom>
        </p:spPr>
        <p:txBody>
          <a:bodyP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a:t>SQL </a:t>
            </a:r>
            <a:r>
              <a:rPr lang="en-US" dirty="0" err="1"/>
              <a:t>IaaS</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9400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0323445" y="4627850"/>
            <a:ext cx="1033185" cy="1371600"/>
          </a:xfrm>
          <a:prstGeom prst="rect">
            <a:avLst/>
          </a:prstGeom>
        </p:spPr>
      </p:pic>
      <p:sp>
        <p:nvSpPr>
          <p:cNvPr id="2" name="Title 1"/>
          <p:cNvSpPr>
            <a:spLocks noGrp="1"/>
          </p:cNvSpPr>
          <p:nvPr>
            <p:ph type="ctrTitle"/>
          </p:nvPr>
        </p:nvSpPr>
        <p:spPr/>
        <p:txBody>
          <a:bodyPr/>
          <a:lstStyle/>
          <a:p>
            <a:r>
              <a:rPr lang="en-US" dirty="0" err="1"/>
              <a:t>DocumentDB</a:t>
            </a:r>
            <a:endParaRPr lang="en-US" dirty="0"/>
          </a:p>
        </p:txBody>
      </p:sp>
    </p:spTree>
    <p:extLst>
      <p:ext uri="{BB962C8B-B14F-4D97-AF65-F5344CB8AC3E}">
        <p14:creationId xmlns:p14="http://schemas.microsoft.com/office/powerpoint/2010/main" val="406471891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Autofit/>
          </a:bodyPr>
          <a:lstStyle/>
          <a:p>
            <a:pPr marL="0" algn="ctr"/>
            <a:r>
              <a:rPr lang="en-US" sz="6000" dirty="0"/>
              <a:t>Fully managed, scalable JSON document database service</a:t>
            </a:r>
          </a:p>
        </p:txBody>
      </p:sp>
    </p:spTree>
    <p:extLst>
      <p:ext uri="{BB962C8B-B14F-4D97-AF65-F5344CB8AC3E}">
        <p14:creationId xmlns:p14="http://schemas.microsoft.com/office/powerpoint/2010/main" val="71103236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94212" y="339711"/>
            <a:ext cx="12201525" cy="812800"/>
          </a:xfrm>
          <a:prstGeom prst="rect">
            <a:avLst/>
          </a:prstGeom>
        </p:spPr>
        <p:txBody>
          <a:bodyPr/>
          <a:lstStyle/>
          <a:p>
            <a:r>
              <a:rPr lang="en-US" sz="3200" spc="-75" dirty="0">
                <a:solidFill>
                  <a:srgbClr val="505050"/>
                </a:solidFill>
                <a:latin typeface="Segoe UI Light"/>
                <a:cs typeface="Segoe UI Light"/>
              </a:rPr>
              <a:t>Microsoft Azure Data Services</a:t>
            </a:r>
          </a:p>
        </p:txBody>
      </p:sp>
      <p:sp>
        <p:nvSpPr>
          <p:cNvPr id="52" name="Rectangle 51"/>
          <p:cNvSpPr/>
          <p:nvPr/>
        </p:nvSpPr>
        <p:spPr bwMode="auto">
          <a:xfrm>
            <a:off x="39421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3" name="Rectangle 52"/>
          <p:cNvSpPr/>
          <p:nvPr/>
        </p:nvSpPr>
        <p:spPr bwMode="auto">
          <a:xfrm>
            <a:off x="270468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4" name="Rectangle 53"/>
          <p:cNvSpPr/>
          <p:nvPr/>
        </p:nvSpPr>
        <p:spPr bwMode="auto">
          <a:xfrm>
            <a:off x="501515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5" name="Rectangle 54"/>
          <p:cNvSpPr/>
          <p:nvPr/>
        </p:nvSpPr>
        <p:spPr bwMode="auto">
          <a:xfrm>
            <a:off x="731889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6" name="Rectangle 55"/>
          <p:cNvSpPr/>
          <p:nvPr/>
        </p:nvSpPr>
        <p:spPr bwMode="auto">
          <a:xfrm>
            <a:off x="9622634"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Rectangle 56"/>
          <p:cNvSpPr/>
          <p:nvPr/>
        </p:nvSpPr>
        <p:spPr bwMode="auto">
          <a:xfrm>
            <a:off x="2705367"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Database</a:t>
            </a:r>
          </a:p>
        </p:txBody>
      </p:sp>
      <p:sp>
        <p:nvSpPr>
          <p:cNvPr id="58" name="Rectangle 57"/>
          <p:cNvSpPr/>
          <p:nvPr/>
        </p:nvSpPr>
        <p:spPr bwMode="auto">
          <a:xfrm>
            <a:off x="7312848" y="1173801"/>
            <a:ext cx="2229472"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Tables</a:t>
            </a:r>
          </a:p>
        </p:txBody>
      </p:sp>
      <p:sp>
        <p:nvSpPr>
          <p:cNvPr id="59" name="Rectangle 58"/>
          <p:cNvSpPr/>
          <p:nvPr/>
        </p:nvSpPr>
        <p:spPr bwMode="auto">
          <a:xfrm>
            <a:off x="9623320"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Blobs</a:t>
            </a:r>
          </a:p>
        </p:txBody>
      </p:sp>
      <p:sp>
        <p:nvSpPr>
          <p:cNvPr id="60" name="Rectangle 59"/>
          <p:cNvSpPr/>
          <p:nvPr/>
        </p:nvSpPr>
        <p:spPr bwMode="auto">
          <a:xfrm>
            <a:off x="394213" y="1175222"/>
            <a:ext cx="2223430"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Server </a:t>
            </a:r>
            <a:br>
              <a:rPr lang="en-US" sz="2000" kern="0" dirty="0">
                <a:ln>
                  <a:solidFill>
                    <a:srgbClr val="FFFFFF">
                      <a:alpha val="0"/>
                    </a:srgbClr>
                  </a:solidFill>
                </a:ln>
                <a:solidFill>
                  <a:srgbClr val="FFFFFF"/>
                </a:solidFill>
                <a:latin typeface="Segoe UI Light"/>
              </a:rPr>
            </a:br>
            <a:r>
              <a:rPr lang="en-US" sz="2000" kern="0" dirty="0">
                <a:ln>
                  <a:solidFill>
                    <a:srgbClr val="FFFFFF">
                      <a:alpha val="0"/>
                    </a:srgbClr>
                  </a:solidFill>
                </a:ln>
                <a:solidFill>
                  <a:srgbClr val="FFFFFF"/>
                </a:solidFill>
                <a:latin typeface="Segoe UI Light"/>
              </a:rPr>
              <a:t>in a VM</a:t>
            </a:r>
          </a:p>
        </p:txBody>
      </p:sp>
      <p:sp>
        <p:nvSpPr>
          <p:cNvPr id="61" name="Rectangle 60"/>
          <p:cNvSpPr/>
          <p:nvPr/>
        </p:nvSpPr>
        <p:spPr bwMode="auto">
          <a:xfrm>
            <a:off x="5015838" y="1174528"/>
            <a:ext cx="2222743" cy="1074899"/>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r>
              <a:rPr lang="en-US" sz="1961" kern="0" dirty="0">
                <a:ln>
                  <a:solidFill>
                    <a:srgbClr val="FFFFFF">
                      <a:alpha val="0"/>
                    </a:srgbClr>
                  </a:solidFill>
                </a:ln>
                <a:solidFill>
                  <a:srgbClr val="FFFFFF"/>
                </a:solidFill>
                <a:latin typeface="Segoe UI Light"/>
              </a:rPr>
              <a:t>DocumentDB</a:t>
            </a:r>
          </a:p>
        </p:txBody>
      </p:sp>
      <p:graphicFrame>
        <p:nvGraphicFramePr>
          <p:cNvPr id="62" name="Table 61"/>
          <p:cNvGraphicFramePr>
            <a:graphicFrameLocks noGrp="1"/>
          </p:cNvGraphicFramePr>
          <p:nvPr>
            <p:extLst/>
          </p:nvPr>
        </p:nvGraphicFramePr>
        <p:xfrm>
          <a:off x="9025761" y="1785169"/>
          <a:ext cx="354880" cy="306190"/>
        </p:xfrm>
        <a:graphic>
          <a:graphicData uri="http://schemas.openxmlformats.org/drawingml/2006/table">
            <a:tbl>
              <a:tblPr firstRow="1" bandRow="1"/>
              <a:tblGrid>
                <a:gridCol w="70976">
                  <a:extLst>
                    <a:ext uri="{9D8B030D-6E8A-4147-A177-3AD203B41FA5}">
                      <a16:colId xmlns:a16="http://schemas.microsoft.com/office/drawing/2014/main" val="20000"/>
                    </a:ext>
                  </a:extLst>
                </a:gridCol>
                <a:gridCol w="70976">
                  <a:extLst>
                    <a:ext uri="{9D8B030D-6E8A-4147-A177-3AD203B41FA5}">
                      <a16:colId xmlns:a16="http://schemas.microsoft.com/office/drawing/2014/main" val="20001"/>
                    </a:ext>
                  </a:extLst>
                </a:gridCol>
                <a:gridCol w="70976">
                  <a:extLst>
                    <a:ext uri="{9D8B030D-6E8A-4147-A177-3AD203B41FA5}">
                      <a16:colId xmlns:a16="http://schemas.microsoft.com/office/drawing/2014/main" val="20002"/>
                    </a:ext>
                  </a:extLst>
                </a:gridCol>
                <a:gridCol w="70976">
                  <a:extLst>
                    <a:ext uri="{9D8B030D-6E8A-4147-A177-3AD203B41FA5}">
                      <a16:colId xmlns:a16="http://schemas.microsoft.com/office/drawing/2014/main" val="20003"/>
                    </a:ext>
                  </a:extLst>
                </a:gridCol>
                <a:gridCol w="70976">
                  <a:extLst>
                    <a:ext uri="{9D8B030D-6E8A-4147-A177-3AD203B41FA5}">
                      <a16:colId xmlns:a16="http://schemas.microsoft.com/office/drawing/2014/main" val="20004"/>
                    </a:ext>
                  </a:extLst>
                </a:gridCol>
              </a:tblGrid>
              <a:tr h="0">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63" name="Picture 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8875" t="13653" r="7587" b="13715"/>
          <a:stretch/>
        </p:blipFill>
        <p:spPr bwMode="auto">
          <a:xfrm>
            <a:off x="11282893" y="1762004"/>
            <a:ext cx="497778" cy="35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6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902447" y="1775944"/>
            <a:ext cx="592739" cy="351740"/>
          </a:xfrm>
          <a:prstGeom prst="rect">
            <a:avLst/>
          </a:prstGeom>
        </p:spPr>
      </p:pic>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246658" y="1780482"/>
            <a:ext cx="569341" cy="342664"/>
          </a:xfrm>
          <a:prstGeom prst="rect">
            <a:avLst/>
          </a:prstGeom>
        </p:spPr>
      </p:pic>
      <p:grpSp>
        <p:nvGrpSpPr>
          <p:cNvPr id="66" name="Group 43"/>
          <p:cNvGrpSpPr/>
          <p:nvPr/>
        </p:nvGrpSpPr>
        <p:grpSpPr>
          <a:xfrm>
            <a:off x="6602551" y="1790675"/>
            <a:ext cx="445817" cy="299033"/>
            <a:chOff x="4374833" y="1810640"/>
            <a:chExt cx="1828800" cy="1426464"/>
          </a:xfrm>
        </p:grpSpPr>
        <p:sp>
          <p:nvSpPr>
            <p:cNvPr id="67" name="Rectangle 66"/>
            <p:cNvSpPr/>
            <p:nvPr/>
          </p:nvSpPr>
          <p:spPr bwMode="auto">
            <a:xfrm>
              <a:off x="5021379" y="1810640"/>
              <a:ext cx="535709" cy="365823"/>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8" name="Rectangle 67"/>
            <p:cNvSpPr/>
            <p:nvPr/>
          </p:nvSpPr>
          <p:spPr bwMode="auto">
            <a:xfrm>
              <a:off x="4374833"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9" name="Rectangle 68"/>
            <p:cNvSpPr/>
            <p:nvPr/>
          </p:nvSpPr>
          <p:spPr bwMode="auto">
            <a:xfrm>
              <a:off x="5764721"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0" name="Rectangle 69"/>
            <p:cNvSpPr/>
            <p:nvPr/>
          </p:nvSpPr>
          <p:spPr bwMode="auto">
            <a:xfrm>
              <a:off x="5301425"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1" name="Rectangle 70"/>
            <p:cNvSpPr/>
            <p:nvPr/>
          </p:nvSpPr>
          <p:spPr bwMode="auto">
            <a:xfrm>
              <a:off x="4838129"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2" name="Rectangle 71"/>
            <p:cNvSpPr/>
            <p:nvPr/>
          </p:nvSpPr>
          <p:spPr bwMode="auto">
            <a:xfrm>
              <a:off x="4594289"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3" name="Rectangle 72"/>
            <p:cNvSpPr/>
            <p:nvPr/>
          </p:nvSpPr>
          <p:spPr bwMode="auto">
            <a:xfrm>
              <a:off x="5520881"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74" name="Elbow Connector 73"/>
            <p:cNvCxnSpPr>
              <a:stCxn id="67" idx="2"/>
              <a:endCxn id="73" idx="0"/>
            </p:cNvCxnSpPr>
            <p:nvPr/>
          </p:nvCxnSpPr>
          <p:spPr>
            <a:xfrm rot="16200000" flipH="1">
              <a:off x="5403218" y="2062478"/>
              <a:ext cx="235326" cy="463295"/>
            </a:xfrm>
            <a:prstGeom prst="bentConnector3">
              <a:avLst/>
            </a:prstGeom>
            <a:noFill/>
            <a:ln w="9525" cap="flat" cmpd="sng" algn="ctr">
              <a:solidFill>
                <a:sysClr val="window" lastClr="FFFFFF"/>
              </a:solidFill>
              <a:prstDash val="solid"/>
              <a:miter lim="800000"/>
              <a:headEnd type="none"/>
              <a:tailEnd type="none"/>
            </a:ln>
            <a:effectLst/>
          </p:spPr>
        </p:cxnSp>
        <p:cxnSp>
          <p:nvCxnSpPr>
            <p:cNvPr id="75" name="Straight Connector 31"/>
            <p:cNvCxnSpPr>
              <a:stCxn id="67" idx="2"/>
              <a:endCxn id="72" idx="0"/>
            </p:cNvCxnSpPr>
            <p:nvPr/>
          </p:nvCxnSpPr>
          <p:spPr>
            <a:xfrm rot="5400000">
              <a:off x="4939923" y="2062478"/>
              <a:ext cx="235326" cy="463297"/>
            </a:xfrm>
            <a:prstGeom prst="bentConnector3">
              <a:avLst>
                <a:gd name="adj1" fmla="val 50000"/>
              </a:avLst>
            </a:prstGeom>
            <a:noFill/>
            <a:ln w="9525" cap="flat" cmpd="sng" algn="ctr">
              <a:solidFill>
                <a:sysClr val="window" lastClr="FFFFFF"/>
              </a:solidFill>
              <a:prstDash val="solid"/>
              <a:miter lim="800000"/>
              <a:headEnd type="none"/>
              <a:tailEnd type="none"/>
            </a:ln>
            <a:effectLst/>
          </p:spPr>
        </p:cxnSp>
        <p:cxnSp>
          <p:nvCxnSpPr>
            <p:cNvPr id="76" name="Elbow Connector 75"/>
            <p:cNvCxnSpPr>
              <a:stCxn id="73" idx="2"/>
              <a:endCxn id="69" idx="0"/>
            </p:cNvCxnSpPr>
            <p:nvPr/>
          </p:nvCxnSpPr>
          <p:spPr>
            <a:xfrm rot="16200000" flipH="1">
              <a:off x="575069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7" name="Elbow Connector 76"/>
            <p:cNvCxnSpPr>
              <a:stCxn id="73" idx="2"/>
              <a:endCxn id="70" idx="0"/>
            </p:cNvCxnSpPr>
            <p:nvPr/>
          </p:nvCxnSpPr>
          <p:spPr>
            <a:xfrm rot="5400000">
              <a:off x="5519042"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8" name="Elbow Connector 77"/>
            <p:cNvCxnSpPr>
              <a:stCxn id="72" idx="2"/>
              <a:endCxn id="71" idx="0"/>
            </p:cNvCxnSpPr>
            <p:nvPr/>
          </p:nvCxnSpPr>
          <p:spPr>
            <a:xfrm rot="16200000" flipH="1">
              <a:off x="4824098"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9" name="Elbow Connector 78"/>
            <p:cNvCxnSpPr>
              <a:stCxn id="72" idx="2"/>
              <a:endCxn id="68" idx="0"/>
            </p:cNvCxnSpPr>
            <p:nvPr/>
          </p:nvCxnSpPr>
          <p:spPr>
            <a:xfrm rot="5400000">
              <a:off x="459245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grpSp>
      <p:sp>
        <p:nvSpPr>
          <p:cNvPr id="80" name="Rectangle 79"/>
          <p:cNvSpPr/>
          <p:nvPr/>
        </p:nvSpPr>
        <p:spPr>
          <a:xfrm>
            <a:off x="5066310" y="2416978"/>
            <a:ext cx="6162344" cy="798567"/>
          </a:xfrm>
          <a:prstGeom prst="rect">
            <a:avLst/>
          </a:prstGeom>
        </p:spPr>
        <p:txBody>
          <a:bodyPr wrap="square">
            <a:spAutoFit/>
          </a:bodyPr>
          <a:lstStyle/>
          <a:p>
            <a:pPr defTabSz="913600" fontAlgn="base">
              <a:lnSpc>
                <a:spcPct val="125000"/>
              </a:lnSpc>
              <a:spcBef>
                <a:spcPct val="0"/>
              </a:spcBef>
              <a:spcAft>
                <a:spcPct val="0"/>
              </a:spcAft>
            </a:pPr>
            <a:r>
              <a:rPr lang="en-US" dirty="0">
                <a:solidFill>
                  <a:srgbClr val="5B9BD5"/>
                </a:solidFill>
                <a:latin typeface="Segoe UI Light"/>
              </a:rPr>
              <a:t>fully managed, scalable, queryable, schemafree JSON document database service for modern applications</a:t>
            </a:r>
          </a:p>
        </p:txBody>
      </p:sp>
      <p:sp>
        <p:nvSpPr>
          <p:cNvPr id="81" name="Isosceles Triangle 80"/>
          <p:cNvSpPr/>
          <p:nvPr/>
        </p:nvSpPr>
        <p:spPr bwMode="auto">
          <a:xfrm>
            <a:off x="5144810" y="2311265"/>
            <a:ext cx="238952" cy="114341"/>
          </a:xfrm>
          <a:prstGeom prs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2" name="Rectangle 81"/>
          <p:cNvSpPr/>
          <p:nvPr/>
        </p:nvSpPr>
        <p:spPr bwMode="auto">
          <a:xfrm>
            <a:off x="394841" y="3683826"/>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3" name="Rectangle 82"/>
          <p:cNvSpPr/>
          <p:nvPr/>
        </p:nvSpPr>
        <p:spPr bwMode="auto">
          <a:xfrm>
            <a:off x="394841" y="3217091"/>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4" name="Rectangle 83"/>
          <p:cNvSpPr/>
          <p:nvPr/>
        </p:nvSpPr>
        <p:spPr bwMode="auto">
          <a:xfrm>
            <a:off x="394839" y="2750355"/>
            <a:ext cx="4560803"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5" name="TextBox 84"/>
          <p:cNvSpPr txBox="1"/>
          <p:nvPr/>
        </p:nvSpPr>
        <p:spPr>
          <a:xfrm>
            <a:off x="288283" y="2637637"/>
            <a:ext cx="2437584" cy="543742"/>
          </a:xfrm>
          <a:prstGeom prst="rect">
            <a:avLst/>
          </a:prstGeom>
          <a:noFill/>
        </p:spPr>
        <p:txBody>
          <a:bodyPr wrap="none" lIns="179212" tIns="143371" rIns="179212" bIns="143371" rtlCol="0">
            <a:spAutoFit/>
          </a:bodyPr>
          <a:lstStyle/>
          <a:p>
            <a:pPr defTabSz="913917">
              <a:lnSpc>
                <a:spcPct val="90000"/>
              </a:lnSpc>
            </a:pPr>
            <a:r>
              <a:rPr lang="en-US" dirty="0">
                <a:gradFill>
                  <a:gsLst>
                    <a:gs pos="0">
                      <a:prstClr val="white"/>
                    </a:gs>
                    <a:gs pos="100000">
                      <a:prstClr val="white"/>
                    </a:gs>
                  </a:gsLst>
                  <a:lin ang="5400000" scaled="1"/>
                </a:gradFill>
                <a:latin typeface="Segoe UI Light"/>
              </a:rPr>
              <a:t>fully featured RDBMS</a:t>
            </a:r>
          </a:p>
        </p:txBody>
      </p:sp>
      <p:sp>
        <p:nvSpPr>
          <p:cNvPr id="86" name="TextBox 85"/>
          <p:cNvSpPr txBox="1"/>
          <p:nvPr/>
        </p:nvSpPr>
        <p:spPr>
          <a:xfrm>
            <a:off x="288281" y="3111801"/>
            <a:ext cx="2718070" cy="543742"/>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transactional processing</a:t>
            </a:r>
          </a:p>
        </p:txBody>
      </p:sp>
      <p:sp>
        <p:nvSpPr>
          <p:cNvPr id="87" name="TextBox 86"/>
          <p:cNvSpPr txBox="1"/>
          <p:nvPr/>
        </p:nvSpPr>
        <p:spPr>
          <a:xfrm>
            <a:off x="288281" y="3599292"/>
            <a:ext cx="1403556" cy="538841"/>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rich query </a:t>
            </a:r>
          </a:p>
        </p:txBody>
      </p:sp>
      <p:sp>
        <p:nvSpPr>
          <p:cNvPr id="88" name="Rectangle 87"/>
          <p:cNvSpPr/>
          <p:nvPr/>
        </p:nvSpPr>
        <p:spPr bwMode="auto">
          <a:xfrm>
            <a:off x="2705367" y="4617298"/>
            <a:ext cx="9140694"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9" name="Rectangle 88"/>
          <p:cNvSpPr/>
          <p:nvPr/>
        </p:nvSpPr>
        <p:spPr bwMode="auto">
          <a:xfrm>
            <a:off x="2705368" y="4150562"/>
            <a:ext cx="9140693"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0" name="TextBox 89"/>
          <p:cNvSpPr txBox="1"/>
          <p:nvPr/>
        </p:nvSpPr>
        <p:spPr>
          <a:xfrm>
            <a:off x="6560347" y="4063038"/>
            <a:ext cx="5285713"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managed as a service</a:t>
            </a:r>
          </a:p>
        </p:txBody>
      </p:sp>
      <p:sp>
        <p:nvSpPr>
          <p:cNvPr id="91" name="TextBox 90"/>
          <p:cNvSpPr txBox="1"/>
          <p:nvPr/>
        </p:nvSpPr>
        <p:spPr>
          <a:xfrm>
            <a:off x="8532826" y="4503648"/>
            <a:ext cx="331323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elastic scale</a:t>
            </a:r>
          </a:p>
        </p:txBody>
      </p:sp>
      <p:sp>
        <p:nvSpPr>
          <p:cNvPr id="92" name="Rectangle 91"/>
          <p:cNvSpPr/>
          <p:nvPr/>
        </p:nvSpPr>
        <p:spPr bwMode="auto">
          <a:xfrm>
            <a:off x="5015152" y="5550770"/>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3" name="Rectangle 92"/>
          <p:cNvSpPr/>
          <p:nvPr/>
        </p:nvSpPr>
        <p:spPr bwMode="auto">
          <a:xfrm>
            <a:off x="5015152" y="5084374"/>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4" name="TextBox 93"/>
          <p:cNvSpPr txBox="1"/>
          <p:nvPr/>
        </p:nvSpPr>
        <p:spPr>
          <a:xfrm>
            <a:off x="7094507" y="5467811"/>
            <a:ext cx="475155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internet accessible http/rest</a:t>
            </a:r>
          </a:p>
        </p:txBody>
      </p:sp>
      <p:sp>
        <p:nvSpPr>
          <p:cNvPr id="95" name="TextBox 94"/>
          <p:cNvSpPr txBox="1"/>
          <p:nvPr/>
        </p:nvSpPr>
        <p:spPr>
          <a:xfrm>
            <a:off x="7734489" y="4980801"/>
            <a:ext cx="4111565"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schema-free data model</a:t>
            </a:r>
          </a:p>
        </p:txBody>
      </p:sp>
      <p:sp>
        <p:nvSpPr>
          <p:cNvPr id="96" name="Rectangle 95"/>
          <p:cNvSpPr/>
          <p:nvPr/>
        </p:nvSpPr>
        <p:spPr bwMode="auto">
          <a:xfrm>
            <a:off x="7408044" y="6017507"/>
            <a:ext cx="4438019"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7" name="TextBox 96"/>
          <p:cNvSpPr txBox="1"/>
          <p:nvPr/>
        </p:nvSpPr>
        <p:spPr>
          <a:xfrm>
            <a:off x="8492252" y="5913932"/>
            <a:ext cx="3353802" cy="543742"/>
          </a:xfrm>
          <a:prstGeom prst="rect">
            <a:avLst/>
          </a:prstGeom>
          <a:noFill/>
        </p:spPr>
        <p:txBody>
          <a:bodyPr wrap="square" lIns="179212" tIns="143371" rIns="179212" bIns="143371" rtlCol="0">
            <a:spAutoFit/>
          </a:bodyPr>
          <a:lstStyle>
            <a:defPPr>
              <a:defRPr lang="en-US"/>
            </a:defPPr>
            <a:lvl1pPr>
              <a:lnSpc>
                <a:spcPct val="90000"/>
              </a:lnSpc>
              <a:defRPr>
                <a:solidFill>
                  <a:schemeClr val="bg2">
                    <a:lumMod val="75000"/>
                  </a:schemeClr>
                </a:solidFill>
              </a:defRPr>
            </a:lvl1pPr>
          </a:lstStyle>
          <a:p>
            <a:pPr algn="r" defTabSz="913917"/>
            <a:r>
              <a:rPr lang="en-US" dirty="0">
                <a:solidFill>
                  <a:prstClr val="white"/>
                </a:solidFill>
                <a:latin typeface="Segoe UI Light"/>
              </a:rPr>
              <a:t>arbitrary data formats</a:t>
            </a:r>
          </a:p>
        </p:txBody>
      </p:sp>
    </p:spTree>
    <p:extLst>
      <p:ext uri="{BB962C8B-B14F-4D97-AF65-F5344CB8AC3E}">
        <p14:creationId xmlns:p14="http://schemas.microsoft.com/office/powerpoint/2010/main" val="199536177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chor="ctr">
            <a:normAutofit/>
          </a:bodyPr>
          <a:lstStyle/>
          <a:p>
            <a:pPr marL="72000"/>
            <a:r>
              <a:rPr lang="en-US" dirty="0" err="1"/>
              <a:t>MongoDB</a:t>
            </a:r>
            <a:endParaRPr lang="en-US" dirty="0"/>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Existing applications which require extra capacity for scale out and can not be migrated</a:t>
            </a: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Customer has ecosystem of IT resources for support and maintenance</a:t>
            </a: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Removing CAPEX</a:t>
            </a: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Mongo MMS compatibility</a:t>
            </a:r>
          </a:p>
        </p:txBody>
      </p:sp>
      <p:sp>
        <p:nvSpPr>
          <p:cNvPr id="9" name="Rectangle 8"/>
          <p:cNvSpPr/>
          <p:nvPr/>
        </p:nvSpPr>
        <p:spPr bwMode="auto">
          <a:xfrm>
            <a:off x="6347012" y="1514479"/>
            <a:ext cx="5629835"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Applications that need managed elastic scale, query over schema free data, native JSON/JavaScript support</a:t>
            </a: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Customer does not want to add additional IT resources for support and maintenance</a:t>
            </a: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Avoiding CAPEX and OPEX</a:t>
            </a: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Built-for-the-cloud database technology</a:t>
            </a:r>
          </a:p>
        </p:txBody>
      </p:sp>
      <p:sp>
        <p:nvSpPr>
          <p:cNvPr id="10" name="Title 1"/>
          <p:cNvSpPr txBox="1">
            <a:spLocks/>
          </p:cNvSpPr>
          <p:nvPr/>
        </p:nvSpPr>
        <p:spPr>
          <a:xfrm>
            <a:off x="6096000" y="295279"/>
            <a:ext cx="5723377" cy="923922"/>
          </a:xfrm>
          <a:prstGeom prst="rect">
            <a:avLst/>
          </a:prstGeom>
        </p:spPr>
        <p:txBody>
          <a:bodyPr anchor="ct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err="1"/>
              <a:t>DocumentDB</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332825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marL="0" indent="0">
              <a:buNone/>
            </a:pPr>
            <a:r>
              <a:rPr lang="en-US" sz="6600" dirty="0"/>
              <a:t>Strong</a:t>
            </a:r>
            <a:br>
              <a:rPr lang="en-US" sz="6600" dirty="0"/>
            </a:br>
            <a:r>
              <a:rPr lang="en-US" sz="6600" dirty="0"/>
              <a:t>Bounded Stateless</a:t>
            </a:r>
            <a:br>
              <a:rPr lang="en-US" sz="6600" dirty="0"/>
            </a:br>
            <a:r>
              <a:rPr lang="en-US" sz="6600" dirty="0"/>
              <a:t>Session</a:t>
            </a:r>
            <a:br>
              <a:rPr lang="en-US" sz="6600" dirty="0"/>
            </a:br>
            <a:r>
              <a:rPr lang="en-US" sz="6600" dirty="0"/>
              <a:t>Eventual</a:t>
            </a:r>
          </a:p>
        </p:txBody>
      </p:sp>
      <p:sp>
        <p:nvSpPr>
          <p:cNvPr id="6" name="Title 5"/>
          <p:cNvSpPr>
            <a:spLocks noGrp="1"/>
          </p:cNvSpPr>
          <p:nvPr>
            <p:ph type="title"/>
          </p:nvPr>
        </p:nvSpPr>
        <p:spPr/>
        <p:txBody>
          <a:bodyPr/>
          <a:lstStyle/>
          <a:p>
            <a:r>
              <a:rPr lang="en-US" sz="4000" dirty="0"/>
              <a:t>Tunable Consistency – four distinct levels</a:t>
            </a:r>
            <a:br>
              <a:rPr lang="en-US" sz="4000" dirty="0"/>
            </a:br>
            <a:endParaRPr lang="en-US" sz="4000" dirty="0"/>
          </a:p>
        </p:txBody>
      </p:sp>
    </p:spTree>
    <p:extLst>
      <p:ext uri="{BB962C8B-B14F-4D97-AF65-F5344CB8AC3E}">
        <p14:creationId xmlns:p14="http://schemas.microsoft.com/office/powerpoint/2010/main" val="158338580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Consistency</a:t>
            </a:r>
          </a:p>
        </p:txBody>
      </p:sp>
      <p:graphicFrame>
        <p:nvGraphicFramePr>
          <p:cNvPr id="6" name="Table 5"/>
          <p:cNvGraphicFramePr>
            <a:graphicFrameLocks noGrp="1"/>
          </p:cNvGraphicFramePr>
          <p:nvPr>
            <p:extLst/>
          </p:nvPr>
        </p:nvGraphicFramePr>
        <p:xfrm>
          <a:off x="199696" y="1680895"/>
          <a:ext cx="11792608" cy="3496210"/>
        </p:xfrm>
        <a:graphic>
          <a:graphicData uri="http://schemas.openxmlformats.org/drawingml/2006/table">
            <a:tbl>
              <a:tblPr firstRow="1" bandRow="1"/>
              <a:tblGrid>
                <a:gridCol w="2385849">
                  <a:extLst>
                    <a:ext uri="{9D8B030D-6E8A-4147-A177-3AD203B41FA5}">
                      <a16:colId xmlns:a16="http://schemas.microsoft.com/office/drawing/2014/main" val="20000"/>
                    </a:ext>
                  </a:extLst>
                </a:gridCol>
                <a:gridCol w="4637281">
                  <a:extLst>
                    <a:ext uri="{9D8B030D-6E8A-4147-A177-3AD203B41FA5}">
                      <a16:colId xmlns:a16="http://schemas.microsoft.com/office/drawing/2014/main" val="20001"/>
                    </a:ext>
                  </a:extLst>
                </a:gridCol>
                <a:gridCol w="4769478">
                  <a:extLst>
                    <a:ext uri="{9D8B030D-6E8A-4147-A177-3AD203B41FA5}">
                      <a16:colId xmlns:a16="http://schemas.microsoft.com/office/drawing/2014/main" val="20002"/>
                    </a:ext>
                  </a:extLst>
                </a:gridCol>
              </a:tblGrid>
              <a:tr h="298808">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endParaRPr lang="en-US" sz="4000" i="1"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a:solidFill>
                            <a:schemeClr val="tx1"/>
                          </a:solidFill>
                          <a:latin typeface="+mj-lt"/>
                          <a:cs typeface="Consolas" panose="020B0609020204030204" pitchFamily="49" charset="0"/>
                        </a:rPr>
                        <a:t>Writes</a:t>
                      </a: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a:solidFill>
                            <a:schemeClr val="tx1"/>
                          </a:solidFill>
                          <a:latin typeface="+mj-lt"/>
                          <a:cs typeface="Consolas" panose="020B0609020204030204" pitchFamily="49" charset="0"/>
                        </a:rPr>
                        <a:t>Reads</a:t>
                      </a: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a:solidFill>
                            <a:schemeClr val="tx1"/>
                          </a:solidFill>
                          <a:latin typeface="+mj-lt"/>
                          <a:cs typeface="Consolas" panose="020B0609020204030204" pitchFamily="49" charset="0"/>
                        </a:rPr>
                        <a:t>Strong</a:t>
                      </a: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a:solidFill>
                            <a:schemeClr val="tx1"/>
                          </a:solidFill>
                          <a:latin typeface="+mj-lt"/>
                          <a:cs typeface="Consolas" panose="020B0609020204030204" pitchFamily="49" charset="0"/>
                        </a:rPr>
                        <a:t>sync quorum writes</a:t>
                      </a: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a:solidFill>
                            <a:schemeClr val="tx1"/>
                          </a:solidFill>
                          <a:latin typeface="+mj-lt"/>
                          <a:cs typeface="Consolas" panose="020B0609020204030204" pitchFamily="49" charset="0"/>
                        </a:rPr>
                        <a:t>quorum</a:t>
                      </a:r>
                      <a:r>
                        <a:rPr lang="en-US" sz="4000" baseline="0" dirty="0">
                          <a:solidFill>
                            <a:schemeClr val="tx1"/>
                          </a:solidFill>
                          <a:latin typeface="+mj-lt"/>
                          <a:cs typeface="Consolas" panose="020B0609020204030204" pitchFamily="49" charset="0"/>
                        </a:rPr>
                        <a:t>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extLst>
                  <a:ext uri="{0D108BD9-81ED-4DB2-BD59-A6C34878D82A}">
                    <a16:rowId xmlns:a16="http://schemas.microsoft.com/office/drawing/2014/main" val="10001"/>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a:solidFill>
                            <a:schemeClr val="tx1"/>
                          </a:solidFill>
                          <a:latin typeface="+mj-lt"/>
                          <a:cs typeface="Consolas" panose="020B0609020204030204" pitchFamily="49" charset="0"/>
                        </a:rPr>
                        <a:t>Bounded</a:t>
                      </a: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a:solidFill>
                            <a:schemeClr val="tx1"/>
                          </a:solidFill>
                          <a:latin typeface="+mj-lt"/>
                          <a:cs typeface="Consolas" panose="020B0609020204030204" pitchFamily="49" charset="0"/>
                        </a:rPr>
                        <a:t>async</a:t>
                      </a:r>
                      <a:r>
                        <a:rPr lang="en-US" sz="4000" baseline="0" dirty="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a:solidFill>
                            <a:schemeClr val="tx1"/>
                          </a:solidFill>
                          <a:latin typeface="+mj-lt"/>
                          <a:cs typeface="Consolas" panose="020B0609020204030204" pitchFamily="49" charset="0"/>
                        </a:rPr>
                        <a:t>quorum reads</a:t>
                      </a:r>
                    </a:p>
                  </a:txBody>
                  <a:tcPr marL="89642" marR="89642" marT="44821" marB="44821">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75696">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a:solidFill>
                            <a:schemeClr val="tx1"/>
                          </a:solidFill>
                          <a:latin typeface="+mj-lt"/>
                          <a:cs typeface="Consolas" panose="020B0609020204030204" pitchFamily="49" charset="0"/>
                        </a:rPr>
                        <a:t>Session</a:t>
                      </a: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a:solidFill>
                            <a:schemeClr val="tx1"/>
                          </a:solidFill>
                          <a:latin typeface="+mj-lt"/>
                          <a:cs typeface="Consolas" panose="020B0609020204030204" pitchFamily="49" charset="0"/>
                        </a:rPr>
                        <a:t>async</a:t>
                      </a:r>
                      <a:r>
                        <a:rPr lang="en-US" sz="4000" dirty="0">
                          <a:solidFill>
                            <a:schemeClr val="tx1"/>
                          </a:solidFill>
                          <a:latin typeface="+mj-lt"/>
                          <a:cs typeface="Consolas" panose="020B0609020204030204" pitchFamily="49" charset="0"/>
                        </a:rPr>
                        <a:t> replication</a:t>
                      </a: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a:solidFill>
                            <a:schemeClr val="tx1"/>
                          </a:solidFill>
                          <a:latin typeface="+mj-lt"/>
                          <a:cs typeface="Consolas" panose="020B0609020204030204" pitchFamily="49" charset="0"/>
                        </a:rPr>
                        <a:t>session bound replica</a:t>
                      </a: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extLst>
                  <a:ext uri="{0D108BD9-81ED-4DB2-BD59-A6C34878D82A}">
                    <a16:rowId xmlns:a16="http://schemas.microsoft.com/office/drawing/2014/main" val="10003"/>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a:solidFill>
                            <a:schemeClr val="tx1"/>
                          </a:solidFill>
                          <a:latin typeface="+mj-lt"/>
                          <a:cs typeface="Consolas" panose="020B0609020204030204" pitchFamily="49" charset="0"/>
                        </a:rPr>
                        <a:t>Eventual</a:t>
                      </a: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a:solidFill>
                            <a:schemeClr val="tx1"/>
                          </a:solidFill>
                          <a:latin typeface="+mj-lt"/>
                          <a:cs typeface="Consolas" panose="020B0609020204030204" pitchFamily="49" charset="0"/>
                        </a:rPr>
                        <a:t>async</a:t>
                      </a:r>
                      <a:r>
                        <a:rPr lang="en-US" sz="4000" dirty="0">
                          <a:solidFill>
                            <a:schemeClr val="tx1"/>
                          </a:solidFill>
                          <a:latin typeface="+mj-lt"/>
                          <a:cs typeface="Consolas" panose="020B0609020204030204" pitchFamily="49" charset="0"/>
                        </a:rPr>
                        <a:t> replication</a:t>
                      </a: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a:solidFill>
                            <a:schemeClr val="tx1"/>
                          </a:solidFill>
                          <a:latin typeface="+mj-lt"/>
                          <a:cs typeface="Consolas" panose="020B0609020204030204" pitchFamily="49" charset="0"/>
                        </a:rPr>
                        <a:t>any replica</a:t>
                      </a: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aphicFrame>
        <p:nvGraphicFramePr>
          <p:cNvPr id="9" name="Table 8"/>
          <p:cNvGraphicFramePr>
            <a:graphicFrameLocks noGrp="1"/>
          </p:cNvGraphicFramePr>
          <p:nvPr>
            <p:extLst/>
          </p:nvPr>
        </p:nvGraphicFramePr>
        <p:xfrm>
          <a:off x="177554" y="5303520"/>
          <a:ext cx="12023864" cy="1554480"/>
        </p:xfrm>
        <a:graphic>
          <a:graphicData uri="http://schemas.openxmlformats.org/drawingml/2006/table">
            <a:tbl>
              <a:tblPr firstRow="1" bandRow="1">
                <a:tableStyleId>{5C22544A-7EE6-4342-B048-85BDC9FD1C3A}</a:tableStyleId>
              </a:tblPr>
              <a:tblGrid>
                <a:gridCol w="365098">
                  <a:extLst>
                    <a:ext uri="{9D8B030D-6E8A-4147-A177-3AD203B41FA5}">
                      <a16:colId xmlns:a16="http://schemas.microsoft.com/office/drawing/2014/main" val="20000"/>
                    </a:ext>
                  </a:extLst>
                </a:gridCol>
                <a:gridCol w="11658766">
                  <a:extLst>
                    <a:ext uri="{9D8B030D-6E8A-4147-A177-3AD203B41FA5}">
                      <a16:colId xmlns:a16="http://schemas.microsoft.com/office/drawing/2014/main" val="20001"/>
                    </a:ext>
                  </a:extLst>
                </a:gridCol>
              </a:tblGrid>
              <a:tr h="1245476">
                <a:tc>
                  <a:txBody>
                    <a:bodyPr/>
                    <a:lstStyle/>
                    <a:p>
                      <a:r>
                        <a:rPr lang="en-US" sz="3200" b="0" kern="1200" dirty="0">
                          <a:solidFill>
                            <a:schemeClr val="tx1"/>
                          </a:solidFill>
                          <a:latin typeface="+mj-lt"/>
                          <a:ea typeface="+mn-ea"/>
                          <a:cs typeface="Consolas" panose="020B0609020204030204" pitchFamily="49" charset="0"/>
                        </a:rPr>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3200" b="0" kern="1200" dirty="0">
                          <a:solidFill>
                            <a:schemeClr val="tx1"/>
                          </a:solidFill>
                          <a:latin typeface="+mj-lt"/>
                          <a:ea typeface="+mn-ea"/>
                          <a:cs typeface="Consolas" panose="020B0609020204030204" pitchFamily="49" charset="0"/>
                        </a:rPr>
                        <a:t>Ideal consistency and performance tradeoff for many application scenarios. High performance writes and reads with predictable consistency.</a:t>
                      </a: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Rectangle 1"/>
          <p:cNvSpPr/>
          <p:nvPr/>
        </p:nvSpPr>
        <p:spPr>
          <a:xfrm>
            <a:off x="1754066" y="3733065"/>
            <a:ext cx="382162" cy="707886"/>
          </a:xfrm>
          <a:prstGeom prst="rect">
            <a:avLst/>
          </a:prstGeom>
        </p:spPr>
        <p:txBody>
          <a:bodyPr wrap="square">
            <a:spAutoFit/>
          </a:bodyPr>
          <a:lstStyle/>
          <a:p>
            <a:r>
              <a:rPr lang="en-US" sz="4000" dirty="0">
                <a:latin typeface="+mj-lt"/>
                <a:cs typeface="Consolas" panose="020B0609020204030204" pitchFamily="49" charset="0"/>
              </a:rPr>
              <a:t>*</a:t>
            </a:r>
          </a:p>
        </p:txBody>
      </p:sp>
    </p:spTree>
    <p:extLst>
      <p:ext uri="{BB962C8B-B14F-4D97-AF65-F5344CB8AC3E}">
        <p14:creationId xmlns:p14="http://schemas.microsoft.com/office/powerpoint/2010/main" val="1250000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SQL Database</a:t>
            </a:r>
          </a:p>
        </p:txBody>
      </p:sp>
      <p:pic>
        <p:nvPicPr>
          <p:cNvPr id="3" name="Picture 2"/>
          <p:cNvPicPr>
            <a:picLocks noChangeAspect="1"/>
          </p:cNvPicPr>
          <p:nvPr/>
        </p:nvPicPr>
        <p:blipFill>
          <a:blip r:embed="rId3">
            <a:biLevel thresh="25000"/>
          </a:blip>
          <a:stretch>
            <a:fillRect/>
          </a:stretch>
        </p:blipFill>
        <p:spPr>
          <a:xfrm>
            <a:off x="10188388" y="4627850"/>
            <a:ext cx="1303302" cy="1371600"/>
          </a:xfrm>
          <a:prstGeom prst="rect">
            <a:avLst/>
          </a:prstGeom>
        </p:spPr>
      </p:pic>
    </p:spTree>
    <p:extLst>
      <p:ext uri="{BB962C8B-B14F-4D97-AF65-F5344CB8AC3E}">
        <p14:creationId xmlns:p14="http://schemas.microsoft.com/office/powerpoint/2010/main" val="268478961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marL="0" indent="0">
              <a:buNone/>
            </a:pPr>
            <a:r>
              <a:rPr lang="en-US" sz="6600" dirty="0"/>
              <a:t>Hash</a:t>
            </a:r>
            <a:br>
              <a:rPr lang="en-US" sz="6600" dirty="0"/>
            </a:br>
            <a:r>
              <a:rPr lang="en-US" sz="6600" dirty="0"/>
              <a:t>Range</a:t>
            </a:r>
            <a:br>
              <a:rPr lang="en-US" sz="6600" dirty="0"/>
            </a:br>
            <a:r>
              <a:rPr lang="en-US" sz="6600" dirty="0"/>
              <a:t>Lookup</a:t>
            </a:r>
          </a:p>
        </p:txBody>
      </p:sp>
      <p:sp>
        <p:nvSpPr>
          <p:cNvPr id="6" name="Title 5"/>
          <p:cNvSpPr>
            <a:spLocks noGrp="1"/>
          </p:cNvSpPr>
          <p:nvPr>
            <p:ph type="title"/>
          </p:nvPr>
        </p:nvSpPr>
        <p:spPr/>
        <p:txBody>
          <a:bodyPr/>
          <a:lstStyle/>
          <a:p>
            <a:r>
              <a:rPr lang="en-US" sz="4000" dirty="0"/>
              <a:t>Partitioning Data</a:t>
            </a:r>
            <a:br>
              <a:rPr lang="en-US" sz="4000" dirty="0"/>
            </a:br>
            <a:endParaRPr lang="en-US" sz="4000" dirty="0"/>
          </a:p>
        </p:txBody>
      </p:sp>
    </p:spTree>
    <p:extLst>
      <p:ext uri="{BB962C8B-B14F-4D97-AF65-F5344CB8AC3E}">
        <p14:creationId xmlns:p14="http://schemas.microsoft.com/office/powerpoint/2010/main" val="169182021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Partitioning</a:t>
            </a:r>
            <a:br>
              <a:rPr lang="en-US" sz="4000" dirty="0">
                <a:solidFill>
                  <a:schemeClr val="tx1"/>
                </a:solidFill>
              </a:rPr>
            </a:br>
            <a:r>
              <a:rPr lang="en-US" sz="4000" b="1" dirty="0">
                <a:solidFill>
                  <a:schemeClr val="tx1"/>
                </a:solidFill>
                <a:latin typeface="+mn-lt"/>
              </a:rPr>
              <a:t>Hash</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a:xfrm>
            <a:off x="3465516" y="1445113"/>
            <a:ext cx="8625516" cy="4420683"/>
          </a:xfrm>
        </p:spPr>
        <p:txBody>
          <a:bodyPr/>
          <a:lstStyle/>
          <a:p>
            <a:pPr marL="0" indent="0">
              <a:buNone/>
            </a:pPr>
            <a:r>
              <a:rPr lang="en-US" sz="4000" dirty="0">
                <a:solidFill>
                  <a:schemeClr val="tx1"/>
                </a:solidFill>
              </a:rPr>
              <a:t>Partitions are assigned based on the value of a hash function, allowing you to evenly distribute requests and data across a number of partitions</a:t>
            </a:r>
          </a:p>
        </p:txBody>
      </p:sp>
    </p:spTree>
    <p:extLst>
      <p:ext uri="{BB962C8B-B14F-4D97-AF65-F5344CB8AC3E}">
        <p14:creationId xmlns:p14="http://schemas.microsoft.com/office/powerpoint/2010/main" val="191694179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Partitioning</a:t>
            </a:r>
            <a:br>
              <a:rPr lang="en-US" sz="4000" dirty="0">
                <a:solidFill>
                  <a:schemeClr val="tx1"/>
                </a:solidFill>
              </a:rPr>
            </a:br>
            <a:r>
              <a:rPr lang="en-US" sz="4000" b="1" dirty="0">
                <a:solidFill>
                  <a:schemeClr val="tx1"/>
                </a:solidFill>
                <a:latin typeface="+mn-lt"/>
              </a:rPr>
              <a:t>Range</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a:xfrm>
            <a:off x="3427015" y="1612836"/>
            <a:ext cx="8625516" cy="4420683"/>
          </a:xfrm>
        </p:spPr>
        <p:txBody>
          <a:bodyPr/>
          <a:lstStyle/>
          <a:p>
            <a:pPr marL="0" indent="0">
              <a:buNone/>
            </a:pPr>
            <a:r>
              <a:rPr lang="en-US" sz="4000" dirty="0">
                <a:solidFill>
                  <a:schemeClr val="tx1"/>
                </a:solidFill>
              </a:rPr>
              <a:t>Partitions are assigned based on whether the partition key is within a certain range. </a:t>
            </a:r>
          </a:p>
        </p:txBody>
      </p:sp>
    </p:spTree>
    <p:extLst>
      <p:ext uri="{BB962C8B-B14F-4D97-AF65-F5344CB8AC3E}">
        <p14:creationId xmlns:p14="http://schemas.microsoft.com/office/powerpoint/2010/main" val="420371264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Partitioning</a:t>
            </a:r>
            <a:br>
              <a:rPr lang="en-US" sz="4000" dirty="0">
                <a:solidFill>
                  <a:schemeClr val="tx1"/>
                </a:solidFill>
              </a:rPr>
            </a:br>
            <a:r>
              <a:rPr lang="en-US" sz="4000" b="1" dirty="0">
                <a:solidFill>
                  <a:schemeClr val="tx1"/>
                </a:solidFill>
                <a:latin typeface="+mn-lt"/>
              </a:rPr>
              <a:t>Lookup</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a:xfrm>
            <a:off x="3536322" y="1362580"/>
            <a:ext cx="8625516" cy="4420683"/>
          </a:xfrm>
        </p:spPr>
        <p:txBody>
          <a:bodyPr/>
          <a:lstStyle/>
          <a:p>
            <a:pPr marL="0" indent="0">
              <a:buNone/>
            </a:pPr>
            <a:r>
              <a:rPr lang="en-US" sz="4000" dirty="0">
                <a:solidFill>
                  <a:schemeClr val="tx1"/>
                </a:solidFill>
              </a:rPr>
              <a:t>Partitions are assigned based on a lookup map that assigns discrete partition values to specific partitions a.k.a. a partition or shard map.</a:t>
            </a:r>
          </a:p>
        </p:txBody>
      </p:sp>
    </p:spTree>
    <p:extLst>
      <p:ext uri="{BB962C8B-B14F-4D97-AF65-F5344CB8AC3E}">
        <p14:creationId xmlns:p14="http://schemas.microsoft.com/office/powerpoint/2010/main" val="336948798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8072313" y="2208992"/>
            <a:ext cx="1549840" cy="1908524"/>
          </a:xfrm>
          <a:prstGeom prst="rect">
            <a:avLst/>
          </a:prstGeom>
          <a:solidFill>
            <a:srgbClr val="0F4329"/>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60" name="Rectangle 59"/>
          <p:cNvSpPr/>
          <p:nvPr/>
        </p:nvSpPr>
        <p:spPr bwMode="auto">
          <a:xfrm>
            <a:off x="8072313"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80" name="Rectangle 79"/>
          <p:cNvSpPr/>
          <p:nvPr/>
        </p:nvSpPr>
        <p:spPr bwMode="auto">
          <a:xfrm>
            <a:off x="6478175" y="4168401"/>
            <a:ext cx="1549840" cy="518916"/>
          </a:xfrm>
          <a:prstGeom prst="rect">
            <a:avLst/>
          </a:prstGeom>
          <a:solidFill>
            <a:schemeClr val="accent6">
              <a:lumMod val="75000"/>
            </a:schemeClr>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28" name="Rectangle 27"/>
          <p:cNvSpPr/>
          <p:nvPr/>
        </p:nvSpPr>
        <p:spPr bwMode="auto">
          <a:xfrm>
            <a:off x="6478175"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pPr>
            <a:r>
              <a:rPr lang="en-US" kern="0" dirty="0" err="1">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6478175"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81" name="Rectangle 80"/>
          <p:cNvSpPr/>
          <p:nvPr/>
        </p:nvSpPr>
        <p:spPr bwMode="auto">
          <a:xfrm>
            <a:off x="8072313" y="0"/>
            <a:ext cx="1549840" cy="6858000"/>
          </a:xfrm>
          <a:prstGeom prst="rect">
            <a:avLst/>
          </a:prstGeom>
          <a:solidFill>
            <a:srgbClr val="008272">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8" tIns="60944" rIns="121888" bIns="60944" numCol="1" rtlCol="0" anchor="ctr" anchorCtr="0" compatLnSpc="1">
            <a:prstTxWarp prst="textNoShape">
              <a:avLst/>
            </a:prstTxWarp>
          </a:bodyPr>
          <a:lstStyle/>
          <a:p>
            <a:pPr algn="ctr" defTabSz="1218535" fontAlgn="base">
              <a:spcBef>
                <a:spcPct val="0"/>
              </a:spcBef>
              <a:spcAft>
                <a:spcPct val="0"/>
              </a:spcAft>
            </a:pPr>
            <a:endParaRPr lang="en-US" sz="2700">
              <a:gradFill>
                <a:gsLst>
                  <a:gs pos="0">
                    <a:srgbClr val="FFFFFF"/>
                  </a:gs>
                  <a:gs pos="100000">
                    <a:srgbClr val="FFFFFF"/>
                  </a:gs>
                </a:gsLst>
                <a:lin ang="5400000" scaled="0"/>
              </a:gradFill>
            </a:endParaRPr>
          </a:p>
        </p:txBody>
      </p:sp>
      <p:sp>
        <p:nvSpPr>
          <p:cNvPr id="64" name="Rectangle 63"/>
          <p:cNvSpPr/>
          <p:nvPr/>
        </p:nvSpPr>
        <p:spPr bwMode="auto">
          <a:xfrm>
            <a:off x="3291425" y="4168401"/>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121877" tIns="0" rIns="0" bIns="0" numCol="1" rtlCol="0" anchor="ctr" anchorCtr="1" compatLnSpc="1">
            <a:prstTxWarp prst="textNoShape">
              <a:avLst/>
            </a:prstTxWarp>
          </a:bodyPr>
          <a:lstStyle/>
          <a:p>
            <a:pPr algn="ctr" defTabSz="914209">
              <a:buSzPct val="90000"/>
              <a:defRPr/>
            </a:pPr>
            <a:r>
              <a:rPr lang="en-US" kern="0" dirty="0">
                <a:gradFill>
                  <a:gsLst>
                    <a:gs pos="85000">
                      <a:srgbClr val="FFFFFF"/>
                    </a:gs>
                    <a:gs pos="0">
                      <a:srgbClr val="FFFFFF"/>
                    </a:gs>
                  </a:gsLst>
                  <a:lin ang="5400000" scaled="0"/>
                </a:gradFill>
              </a:rPr>
              <a:t>Physical</a:t>
            </a:r>
          </a:p>
        </p:txBody>
      </p:sp>
      <p:sp>
        <p:nvSpPr>
          <p:cNvPr id="65" name="Rectangle 64"/>
          <p:cNvSpPr/>
          <p:nvPr/>
        </p:nvSpPr>
        <p:spPr bwMode="auto">
          <a:xfrm>
            <a:off x="3289904"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76" name="Rectangle 75"/>
          <p:cNvSpPr/>
          <p:nvPr/>
        </p:nvSpPr>
        <p:spPr bwMode="auto">
          <a:xfrm>
            <a:off x="4885561" y="4168399"/>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914209">
              <a:lnSpc>
                <a:spcPct val="90000"/>
              </a:lnSpc>
              <a:buSzPct val="90000"/>
              <a:defRPr/>
            </a:pPr>
            <a:r>
              <a:rPr lang="en-US" kern="0" dirty="0">
                <a:gradFill>
                  <a:gsLst>
                    <a:gs pos="85000">
                      <a:srgbClr val="FFFFFF"/>
                    </a:gs>
                    <a:gs pos="0">
                      <a:srgbClr val="FFFFFF"/>
                    </a:gs>
                  </a:gsLst>
                  <a:lin ang="5400000" scaled="0"/>
                </a:gradFill>
              </a:rPr>
              <a:t>Virtual</a:t>
            </a:r>
          </a:p>
        </p:txBody>
      </p:sp>
      <p:sp>
        <p:nvSpPr>
          <p:cNvPr id="77" name="Rectangle 76"/>
          <p:cNvSpPr/>
          <p:nvPr/>
        </p:nvSpPr>
        <p:spPr bwMode="auto">
          <a:xfrm>
            <a:off x="4884040"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31" name="Freeform 6"/>
          <p:cNvSpPr>
            <a:spLocks noChangeAspect="1" noEditPoints="1"/>
          </p:cNvSpPr>
          <p:nvPr/>
        </p:nvSpPr>
        <p:spPr bwMode="auto">
          <a:xfrm>
            <a:off x="3727238" y="2719473"/>
            <a:ext cx="675171" cy="887563"/>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33" name="Freeform 17"/>
          <p:cNvSpPr>
            <a:spLocks noEditPoints="1"/>
          </p:cNvSpPr>
          <p:nvPr/>
        </p:nvSpPr>
        <p:spPr bwMode="auto">
          <a:xfrm>
            <a:off x="5225441" y="2725867"/>
            <a:ext cx="867039" cy="874773"/>
          </a:xfrm>
          <a:custGeom>
            <a:avLst/>
            <a:gdLst>
              <a:gd name="T0" fmla="*/ 57 w 293"/>
              <a:gd name="T1" fmla="*/ 195 h 296"/>
              <a:gd name="T2" fmla="*/ 112 w 293"/>
              <a:gd name="T3" fmla="*/ 187 h 296"/>
              <a:gd name="T4" fmla="*/ 229 w 293"/>
              <a:gd name="T5" fmla="*/ 213 h 296"/>
              <a:gd name="T6" fmla="*/ 44 w 293"/>
              <a:gd name="T7" fmla="*/ 120 h 296"/>
              <a:gd name="T8" fmla="*/ 61 w 293"/>
              <a:gd name="T9" fmla="*/ 101 h 296"/>
              <a:gd name="T10" fmla="*/ 44 w 293"/>
              <a:gd name="T11" fmla="*/ 217 h 296"/>
              <a:gd name="T12" fmla="*/ 52 w 293"/>
              <a:gd name="T13" fmla="*/ 236 h 296"/>
              <a:gd name="T14" fmla="*/ 183 w 293"/>
              <a:gd name="T15" fmla="*/ 236 h 296"/>
              <a:gd name="T16" fmla="*/ 223 w 293"/>
              <a:gd name="T17" fmla="*/ 244 h 296"/>
              <a:gd name="T18" fmla="*/ 229 w 293"/>
              <a:gd name="T19" fmla="*/ 179 h 296"/>
              <a:gd name="T20" fmla="*/ 223 w 293"/>
              <a:gd name="T21" fmla="*/ 143 h 296"/>
              <a:gd name="T22" fmla="*/ 32 w 293"/>
              <a:gd name="T23" fmla="*/ 139 h 296"/>
              <a:gd name="T24" fmla="*/ 56 w 293"/>
              <a:gd name="T25" fmla="*/ 142 h 296"/>
              <a:gd name="T26" fmla="*/ 179 w 293"/>
              <a:gd name="T27" fmla="*/ 150 h 296"/>
              <a:gd name="T28" fmla="*/ 57 w 293"/>
              <a:gd name="T29" fmla="*/ 60 h 296"/>
              <a:gd name="T30" fmla="*/ 112 w 293"/>
              <a:gd name="T31" fmla="*/ 52 h 296"/>
              <a:gd name="T32" fmla="*/ 261 w 293"/>
              <a:gd name="T33" fmla="*/ 194 h 296"/>
              <a:gd name="T34" fmla="*/ 277 w 293"/>
              <a:gd name="T35" fmla="*/ 147 h 296"/>
              <a:gd name="T36" fmla="*/ 246 w 293"/>
              <a:gd name="T37" fmla="*/ 279 h 296"/>
              <a:gd name="T38" fmla="*/ 261 w 293"/>
              <a:gd name="T39" fmla="*/ 254 h 296"/>
              <a:gd name="T40" fmla="*/ 223 w 293"/>
              <a:gd name="T41" fmla="*/ 87 h 296"/>
              <a:gd name="T42" fmla="*/ 253 w 293"/>
              <a:gd name="T43" fmla="*/ 254 h 296"/>
              <a:gd name="T44" fmla="*/ 79 w 293"/>
              <a:gd name="T45" fmla="*/ 272 h 296"/>
              <a:gd name="T46" fmla="*/ 43 w 293"/>
              <a:gd name="T47" fmla="*/ 23 h 296"/>
              <a:gd name="T48" fmla="*/ 226 w 293"/>
              <a:gd name="T49" fmla="*/ 109 h 296"/>
              <a:gd name="T50" fmla="*/ 4 w 293"/>
              <a:gd name="T51" fmla="*/ 96 h 296"/>
              <a:gd name="T52" fmla="*/ 61 w 293"/>
              <a:gd name="T53" fmla="*/ 4 h 296"/>
              <a:gd name="T54" fmla="*/ 4 w 293"/>
              <a:gd name="T55" fmla="*/ 24 h 296"/>
              <a:gd name="T56" fmla="*/ 69 w 293"/>
              <a:gd name="T57" fmla="*/ 0 h 296"/>
              <a:gd name="T58" fmla="*/ 0 w 293"/>
              <a:gd name="T59" fmla="*/ 56 h 296"/>
              <a:gd name="T60" fmla="*/ 4 w 293"/>
              <a:gd name="T61" fmla="*/ 42 h 296"/>
              <a:gd name="T62" fmla="*/ 4 w 293"/>
              <a:gd name="T63" fmla="*/ 72 h 296"/>
              <a:gd name="T64" fmla="*/ 109 w 293"/>
              <a:gd name="T65" fmla="*/ 0 h 296"/>
              <a:gd name="T66" fmla="*/ 259 w 293"/>
              <a:gd name="T67" fmla="*/ 61 h 296"/>
              <a:gd name="T68" fmla="*/ 274 w 293"/>
              <a:gd name="T69" fmla="*/ 89 h 296"/>
              <a:gd name="T70" fmla="*/ 243 w 293"/>
              <a:gd name="T71" fmla="*/ 33 h 296"/>
              <a:gd name="T72" fmla="*/ 205 w 293"/>
              <a:gd name="T73" fmla="*/ 4 h 296"/>
              <a:gd name="T74" fmla="*/ 172 w 293"/>
              <a:gd name="T75" fmla="*/ 0 h 296"/>
              <a:gd name="T76" fmla="*/ 210 w 293"/>
              <a:gd name="T77" fmla="*/ 11 h 296"/>
              <a:gd name="T78" fmla="*/ 291 w 293"/>
              <a:gd name="T79" fmla="*/ 142 h 296"/>
              <a:gd name="T80" fmla="*/ 234 w 293"/>
              <a:gd name="T81" fmla="*/ 292 h 296"/>
              <a:gd name="T82" fmla="*/ 218 w 293"/>
              <a:gd name="T83" fmla="*/ 292 h 296"/>
              <a:gd name="T84" fmla="*/ 171 w 293"/>
              <a:gd name="T85" fmla="*/ 292 h 296"/>
              <a:gd name="T86" fmla="*/ 203 w 293"/>
              <a:gd name="T87" fmla="*/ 292 h 296"/>
              <a:gd name="T88" fmla="*/ 281 w 293"/>
              <a:gd name="T89" fmla="*/ 284 h 296"/>
              <a:gd name="T90" fmla="*/ 293 w 293"/>
              <a:gd name="T91" fmla="*/ 175 h 296"/>
              <a:gd name="T92" fmla="*/ 282 w 293"/>
              <a:gd name="T93" fmla="*/ 120 h 296"/>
              <a:gd name="T94" fmla="*/ 283 w 293"/>
              <a:gd name="T95" fmla="*/ 276 h 296"/>
              <a:gd name="T96" fmla="*/ 288 w 293"/>
              <a:gd name="T97" fmla="*/ 262 h 296"/>
              <a:gd name="T98" fmla="*/ 289 w 293"/>
              <a:gd name="T99" fmla="*/ 246 h 296"/>
              <a:gd name="T100" fmla="*/ 4 w 293"/>
              <a:gd name="T101" fmla="*/ 215 h 296"/>
              <a:gd name="T102" fmla="*/ 4 w 293"/>
              <a:gd name="T103" fmla="*/ 247 h 296"/>
              <a:gd name="T104" fmla="*/ 4 w 293"/>
              <a:gd name="T105" fmla="*/ 183 h 296"/>
              <a:gd name="T106" fmla="*/ 4 w 293"/>
              <a:gd name="T107" fmla="*/ 104 h 296"/>
              <a:gd name="T108" fmla="*/ 4 w 293"/>
              <a:gd name="T109" fmla="*/ 151 h 296"/>
              <a:gd name="T110" fmla="*/ 51 w 293"/>
              <a:gd name="T111" fmla="*/ 296 h 296"/>
              <a:gd name="T112" fmla="*/ 67 w 293"/>
              <a:gd name="T113" fmla="*/ 296 h 296"/>
              <a:gd name="T114" fmla="*/ 20 w 293"/>
              <a:gd name="T115" fmla="*/ 290 h 296"/>
              <a:gd name="T116" fmla="*/ 43 w 293"/>
              <a:gd name="T117" fmla="*/ 29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3" h="296">
                <a:moveTo>
                  <a:pt x="187" y="172"/>
                </a:moveTo>
                <a:cubicBezTo>
                  <a:pt x="44" y="172"/>
                  <a:pt x="44" y="172"/>
                  <a:pt x="44" y="172"/>
                </a:cubicBezTo>
                <a:cubicBezTo>
                  <a:pt x="38" y="172"/>
                  <a:pt x="32" y="178"/>
                  <a:pt x="32" y="184"/>
                </a:cubicBezTo>
                <a:cubicBezTo>
                  <a:pt x="32" y="198"/>
                  <a:pt x="32" y="198"/>
                  <a:pt x="32" y="198"/>
                </a:cubicBezTo>
                <a:cubicBezTo>
                  <a:pt x="32" y="205"/>
                  <a:pt x="38" y="210"/>
                  <a:pt x="44" y="210"/>
                </a:cubicBezTo>
                <a:cubicBezTo>
                  <a:pt x="187" y="210"/>
                  <a:pt x="187" y="210"/>
                  <a:pt x="187" y="210"/>
                </a:cubicBezTo>
                <a:cubicBezTo>
                  <a:pt x="194" y="210"/>
                  <a:pt x="199" y="205"/>
                  <a:pt x="199" y="198"/>
                </a:cubicBezTo>
                <a:cubicBezTo>
                  <a:pt x="199" y="184"/>
                  <a:pt x="199" y="184"/>
                  <a:pt x="199" y="184"/>
                </a:cubicBezTo>
                <a:cubicBezTo>
                  <a:pt x="199" y="178"/>
                  <a:pt x="194" y="172"/>
                  <a:pt x="187" y="172"/>
                </a:cubicBezTo>
                <a:close/>
                <a:moveTo>
                  <a:pt x="57" y="195"/>
                </a:moveTo>
                <a:cubicBezTo>
                  <a:pt x="56" y="195"/>
                  <a:pt x="56" y="195"/>
                  <a:pt x="56" y="195"/>
                </a:cubicBezTo>
                <a:cubicBezTo>
                  <a:pt x="54" y="195"/>
                  <a:pt x="52" y="193"/>
                  <a:pt x="52" y="191"/>
                </a:cubicBezTo>
                <a:cubicBezTo>
                  <a:pt x="52" y="189"/>
                  <a:pt x="54" y="187"/>
                  <a:pt x="56" y="187"/>
                </a:cubicBezTo>
                <a:cubicBezTo>
                  <a:pt x="57" y="187"/>
                  <a:pt x="57" y="187"/>
                  <a:pt x="57" y="187"/>
                </a:cubicBezTo>
                <a:cubicBezTo>
                  <a:pt x="59" y="187"/>
                  <a:pt x="61" y="189"/>
                  <a:pt x="61" y="191"/>
                </a:cubicBezTo>
                <a:cubicBezTo>
                  <a:pt x="61" y="193"/>
                  <a:pt x="59" y="195"/>
                  <a:pt x="57" y="195"/>
                </a:cubicBezTo>
                <a:close/>
                <a:moveTo>
                  <a:pt x="179" y="195"/>
                </a:moveTo>
                <a:cubicBezTo>
                  <a:pt x="112" y="195"/>
                  <a:pt x="112" y="195"/>
                  <a:pt x="112" y="195"/>
                </a:cubicBezTo>
                <a:cubicBezTo>
                  <a:pt x="110" y="195"/>
                  <a:pt x="108" y="193"/>
                  <a:pt x="108" y="191"/>
                </a:cubicBezTo>
                <a:cubicBezTo>
                  <a:pt x="108" y="189"/>
                  <a:pt x="110" y="187"/>
                  <a:pt x="112" y="187"/>
                </a:cubicBezTo>
                <a:cubicBezTo>
                  <a:pt x="179" y="187"/>
                  <a:pt x="179" y="187"/>
                  <a:pt x="179" y="187"/>
                </a:cubicBezTo>
                <a:cubicBezTo>
                  <a:pt x="181" y="187"/>
                  <a:pt x="183" y="189"/>
                  <a:pt x="183" y="191"/>
                </a:cubicBezTo>
                <a:cubicBezTo>
                  <a:pt x="183" y="193"/>
                  <a:pt x="181" y="195"/>
                  <a:pt x="179" y="195"/>
                </a:cubicBezTo>
                <a:close/>
                <a:moveTo>
                  <a:pt x="241" y="218"/>
                </a:moveTo>
                <a:cubicBezTo>
                  <a:pt x="241" y="208"/>
                  <a:pt x="241" y="208"/>
                  <a:pt x="241" y="208"/>
                </a:cubicBezTo>
                <a:cubicBezTo>
                  <a:pt x="241" y="203"/>
                  <a:pt x="237" y="199"/>
                  <a:pt x="232" y="199"/>
                </a:cubicBezTo>
                <a:cubicBezTo>
                  <a:pt x="223" y="199"/>
                  <a:pt x="223" y="199"/>
                  <a:pt x="223" y="199"/>
                </a:cubicBezTo>
                <a:cubicBezTo>
                  <a:pt x="223" y="210"/>
                  <a:pt x="223" y="210"/>
                  <a:pt x="223" y="210"/>
                </a:cubicBezTo>
                <a:cubicBezTo>
                  <a:pt x="226" y="210"/>
                  <a:pt x="226" y="210"/>
                  <a:pt x="226" y="210"/>
                </a:cubicBezTo>
                <a:cubicBezTo>
                  <a:pt x="228" y="210"/>
                  <a:pt x="229" y="212"/>
                  <a:pt x="229" y="213"/>
                </a:cubicBezTo>
                <a:cubicBezTo>
                  <a:pt x="229" y="215"/>
                  <a:pt x="228" y="216"/>
                  <a:pt x="226" y="216"/>
                </a:cubicBezTo>
                <a:cubicBezTo>
                  <a:pt x="223" y="216"/>
                  <a:pt x="223" y="216"/>
                  <a:pt x="223" y="216"/>
                </a:cubicBezTo>
                <a:cubicBezTo>
                  <a:pt x="223" y="227"/>
                  <a:pt x="223" y="227"/>
                  <a:pt x="223" y="227"/>
                </a:cubicBezTo>
                <a:cubicBezTo>
                  <a:pt x="232" y="227"/>
                  <a:pt x="232" y="227"/>
                  <a:pt x="232" y="227"/>
                </a:cubicBezTo>
                <a:cubicBezTo>
                  <a:pt x="237" y="227"/>
                  <a:pt x="241" y="223"/>
                  <a:pt x="241" y="218"/>
                </a:cubicBezTo>
                <a:close/>
                <a:moveTo>
                  <a:pt x="187" y="82"/>
                </a:moveTo>
                <a:cubicBezTo>
                  <a:pt x="44" y="82"/>
                  <a:pt x="44" y="82"/>
                  <a:pt x="44" y="82"/>
                </a:cubicBezTo>
                <a:cubicBezTo>
                  <a:pt x="38" y="82"/>
                  <a:pt x="32" y="88"/>
                  <a:pt x="32" y="94"/>
                </a:cubicBezTo>
                <a:cubicBezTo>
                  <a:pt x="32" y="108"/>
                  <a:pt x="32" y="108"/>
                  <a:pt x="32" y="108"/>
                </a:cubicBezTo>
                <a:cubicBezTo>
                  <a:pt x="32" y="115"/>
                  <a:pt x="38" y="120"/>
                  <a:pt x="44" y="120"/>
                </a:cubicBezTo>
                <a:cubicBezTo>
                  <a:pt x="187" y="120"/>
                  <a:pt x="187" y="120"/>
                  <a:pt x="187" y="120"/>
                </a:cubicBezTo>
                <a:cubicBezTo>
                  <a:pt x="194" y="120"/>
                  <a:pt x="199" y="115"/>
                  <a:pt x="199" y="108"/>
                </a:cubicBezTo>
                <a:cubicBezTo>
                  <a:pt x="199" y="94"/>
                  <a:pt x="199" y="94"/>
                  <a:pt x="199" y="94"/>
                </a:cubicBezTo>
                <a:cubicBezTo>
                  <a:pt x="199" y="88"/>
                  <a:pt x="194" y="82"/>
                  <a:pt x="187" y="82"/>
                </a:cubicBezTo>
                <a:close/>
                <a:moveTo>
                  <a:pt x="57" y="105"/>
                </a:moveTo>
                <a:cubicBezTo>
                  <a:pt x="56" y="105"/>
                  <a:pt x="56" y="105"/>
                  <a:pt x="56" y="105"/>
                </a:cubicBezTo>
                <a:cubicBezTo>
                  <a:pt x="54" y="105"/>
                  <a:pt x="52" y="103"/>
                  <a:pt x="52" y="101"/>
                </a:cubicBezTo>
                <a:cubicBezTo>
                  <a:pt x="52" y="99"/>
                  <a:pt x="54" y="97"/>
                  <a:pt x="56" y="97"/>
                </a:cubicBezTo>
                <a:cubicBezTo>
                  <a:pt x="57" y="97"/>
                  <a:pt x="57" y="97"/>
                  <a:pt x="57" y="97"/>
                </a:cubicBezTo>
                <a:cubicBezTo>
                  <a:pt x="59" y="97"/>
                  <a:pt x="61" y="99"/>
                  <a:pt x="61" y="101"/>
                </a:cubicBezTo>
                <a:cubicBezTo>
                  <a:pt x="61" y="103"/>
                  <a:pt x="59" y="105"/>
                  <a:pt x="57" y="105"/>
                </a:cubicBezTo>
                <a:close/>
                <a:moveTo>
                  <a:pt x="179" y="105"/>
                </a:moveTo>
                <a:cubicBezTo>
                  <a:pt x="112" y="105"/>
                  <a:pt x="112" y="105"/>
                  <a:pt x="112" y="105"/>
                </a:cubicBezTo>
                <a:cubicBezTo>
                  <a:pt x="110" y="105"/>
                  <a:pt x="108" y="103"/>
                  <a:pt x="108" y="101"/>
                </a:cubicBezTo>
                <a:cubicBezTo>
                  <a:pt x="108" y="99"/>
                  <a:pt x="110" y="97"/>
                  <a:pt x="112" y="97"/>
                </a:cubicBezTo>
                <a:cubicBezTo>
                  <a:pt x="179" y="97"/>
                  <a:pt x="179" y="97"/>
                  <a:pt x="179" y="97"/>
                </a:cubicBezTo>
                <a:cubicBezTo>
                  <a:pt x="181" y="97"/>
                  <a:pt x="183" y="99"/>
                  <a:pt x="183" y="101"/>
                </a:cubicBezTo>
                <a:cubicBezTo>
                  <a:pt x="183" y="103"/>
                  <a:pt x="181" y="105"/>
                  <a:pt x="179" y="105"/>
                </a:cubicBezTo>
                <a:close/>
                <a:moveTo>
                  <a:pt x="187" y="217"/>
                </a:moveTo>
                <a:cubicBezTo>
                  <a:pt x="44" y="217"/>
                  <a:pt x="44" y="217"/>
                  <a:pt x="44" y="217"/>
                </a:cubicBezTo>
                <a:cubicBezTo>
                  <a:pt x="38" y="217"/>
                  <a:pt x="32" y="223"/>
                  <a:pt x="32" y="229"/>
                </a:cubicBezTo>
                <a:cubicBezTo>
                  <a:pt x="32" y="243"/>
                  <a:pt x="32" y="243"/>
                  <a:pt x="32" y="243"/>
                </a:cubicBezTo>
                <a:cubicBezTo>
                  <a:pt x="32" y="250"/>
                  <a:pt x="38" y="255"/>
                  <a:pt x="44" y="255"/>
                </a:cubicBezTo>
                <a:cubicBezTo>
                  <a:pt x="187" y="255"/>
                  <a:pt x="187" y="255"/>
                  <a:pt x="187" y="255"/>
                </a:cubicBezTo>
                <a:cubicBezTo>
                  <a:pt x="194" y="255"/>
                  <a:pt x="199" y="250"/>
                  <a:pt x="199" y="243"/>
                </a:cubicBezTo>
                <a:cubicBezTo>
                  <a:pt x="199" y="229"/>
                  <a:pt x="199" y="229"/>
                  <a:pt x="199" y="229"/>
                </a:cubicBezTo>
                <a:cubicBezTo>
                  <a:pt x="199" y="223"/>
                  <a:pt x="194" y="217"/>
                  <a:pt x="187" y="217"/>
                </a:cubicBezTo>
                <a:close/>
                <a:moveTo>
                  <a:pt x="57" y="240"/>
                </a:moveTo>
                <a:cubicBezTo>
                  <a:pt x="56" y="240"/>
                  <a:pt x="56" y="240"/>
                  <a:pt x="56" y="240"/>
                </a:cubicBezTo>
                <a:cubicBezTo>
                  <a:pt x="54" y="240"/>
                  <a:pt x="52" y="238"/>
                  <a:pt x="52" y="236"/>
                </a:cubicBezTo>
                <a:cubicBezTo>
                  <a:pt x="52" y="234"/>
                  <a:pt x="54" y="232"/>
                  <a:pt x="56" y="232"/>
                </a:cubicBezTo>
                <a:cubicBezTo>
                  <a:pt x="57" y="232"/>
                  <a:pt x="57" y="232"/>
                  <a:pt x="57" y="232"/>
                </a:cubicBezTo>
                <a:cubicBezTo>
                  <a:pt x="59" y="232"/>
                  <a:pt x="61" y="234"/>
                  <a:pt x="61" y="236"/>
                </a:cubicBezTo>
                <a:cubicBezTo>
                  <a:pt x="61" y="238"/>
                  <a:pt x="59" y="240"/>
                  <a:pt x="57" y="240"/>
                </a:cubicBezTo>
                <a:close/>
                <a:moveTo>
                  <a:pt x="179" y="240"/>
                </a:moveTo>
                <a:cubicBezTo>
                  <a:pt x="112" y="240"/>
                  <a:pt x="112" y="240"/>
                  <a:pt x="112" y="240"/>
                </a:cubicBezTo>
                <a:cubicBezTo>
                  <a:pt x="110" y="240"/>
                  <a:pt x="108" y="238"/>
                  <a:pt x="108" y="236"/>
                </a:cubicBezTo>
                <a:cubicBezTo>
                  <a:pt x="108" y="234"/>
                  <a:pt x="110" y="232"/>
                  <a:pt x="112" y="232"/>
                </a:cubicBezTo>
                <a:cubicBezTo>
                  <a:pt x="179" y="232"/>
                  <a:pt x="179" y="232"/>
                  <a:pt x="179" y="232"/>
                </a:cubicBezTo>
                <a:cubicBezTo>
                  <a:pt x="181" y="232"/>
                  <a:pt x="183" y="234"/>
                  <a:pt x="183" y="236"/>
                </a:cubicBezTo>
                <a:cubicBezTo>
                  <a:pt x="183" y="238"/>
                  <a:pt x="181" y="240"/>
                  <a:pt x="179" y="240"/>
                </a:cubicBezTo>
                <a:close/>
                <a:moveTo>
                  <a:pt x="226" y="250"/>
                </a:moveTo>
                <a:cubicBezTo>
                  <a:pt x="223" y="250"/>
                  <a:pt x="223" y="250"/>
                  <a:pt x="223" y="250"/>
                </a:cubicBezTo>
                <a:cubicBezTo>
                  <a:pt x="222" y="254"/>
                  <a:pt x="221" y="258"/>
                  <a:pt x="219" y="261"/>
                </a:cubicBezTo>
                <a:cubicBezTo>
                  <a:pt x="232" y="261"/>
                  <a:pt x="232" y="261"/>
                  <a:pt x="232" y="261"/>
                </a:cubicBezTo>
                <a:cubicBezTo>
                  <a:pt x="237" y="261"/>
                  <a:pt x="241" y="257"/>
                  <a:pt x="241" y="252"/>
                </a:cubicBezTo>
                <a:cubicBezTo>
                  <a:pt x="241" y="242"/>
                  <a:pt x="241" y="242"/>
                  <a:pt x="241" y="242"/>
                </a:cubicBezTo>
                <a:cubicBezTo>
                  <a:pt x="241" y="237"/>
                  <a:pt x="237" y="233"/>
                  <a:pt x="232" y="233"/>
                </a:cubicBezTo>
                <a:cubicBezTo>
                  <a:pt x="223" y="233"/>
                  <a:pt x="223" y="233"/>
                  <a:pt x="223" y="233"/>
                </a:cubicBezTo>
                <a:cubicBezTo>
                  <a:pt x="223" y="244"/>
                  <a:pt x="223" y="244"/>
                  <a:pt x="223" y="244"/>
                </a:cubicBezTo>
                <a:cubicBezTo>
                  <a:pt x="226" y="244"/>
                  <a:pt x="226" y="244"/>
                  <a:pt x="226" y="244"/>
                </a:cubicBezTo>
                <a:cubicBezTo>
                  <a:pt x="228" y="244"/>
                  <a:pt x="229" y="245"/>
                  <a:pt x="229" y="247"/>
                </a:cubicBezTo>
                <a:cubicBezTo>
                  <a:pt x="229" y="249"/>
                  <a:pt x="228" y="250"/>
                  <a:pt x="226" y="250"/>
                </a:cubicBezTo>
                <a:close/>
                <a:moveTo>
                  <a:pt x="241" y="185"/>
                </a:moveTo>
                <a:cubicBezTo>
                  <a:pt x="241" y="174"/>
                  <a:pt x="241" y="174"/>
                  <a:pt x="241" y="174"/>
                </a:cubicBezTo>
                <a:cubicBezTo>
                  <a:pt x="241" y="169"/>
                  <a:pt x="237" y="165"/>
                  <a:pt x="232" y="165"/>
                </a:cubicBezTo>
                <a:cubicBezTo>
                  <a:pt x="223" y="165"/>
                  <a:pt x="223" y="165"/>
                  <a:pt x="223" y="165"/>
                </a:cubicBezTo>
                <a:cubicBezTo>
                  <a:pt x="223" y="176"/>
                  <a:pt x="223" y="176"/>
                  <a:pt x="223" y="176"/>
                </a:cubicBezTo>
                <a:cubicBezTo>
                  <a:pt x="226" y="176"/>
                  <a:pt x="226" y="176"/>
                  <a:pt x="226" y="176"/>
                </a:cubicBezTo>
                <a:cubicBezTo>
                  <a:pt x="228" y="176"/>
                  <a:pt x="229" y="178"/>
                  <a:pt x="229" y="179"/>
                </a:cubicBezTo>
                <a:cubicBezTo>
                  <a:pt x="229" y="181"/>
                  <a:pt x="228" y="182"/>
                  <a:pt x="226" y="182"/>
                </a:cubicBezTo>
                <a:cubicBezTo>
                  <a:pt x="223" y="182"/>
                  <a:pt x="223" y="182"/>
                  <a:pt x="223" y="182"/>
                </a:cubicBezTo>
                <a:cubicBezTo>
                  <a:pt x="223" y="194"/>
                  <a:pt x="223" y="194"/>
                  <a:pt x="223" y="194"/>
                </a:cubicBezTo>
                <a:cubicBezTo>
                  <a:pt x="232" y="194"/>
                  <a:pt x="232" y="194"/>
                  <a:pt x="232" y="194"/>
                </a:cubicBezTo>
                <a:cubicBezTo>
                  <a:pt x="237" y="194"/>
                  <a:pt x="241" y="190"/>
                  <a:pt x="241" y="185"/>
                </a:cubicBezTo>
                <a:close/>
                <a:moveTo>
                  <a:pt x="241" y="151"/>
                </a:moveTo>
                <a:cubicBezTo>
                  <a:pt x="241" y="141"/>
                  <a:pt x="241" y="141"/>
                  <a:pt x="241" y="141"/>
                </a:cubicBezTo>
                <a:cubicBezTo>
                  <a:pt x="241" y="136"/>
                  <a:pt x="237" y="132"/>
                  <a:pt x="232" y="132"/>
                </a:cubicBezTo>
                <a:cubicBezTo>
                  <a:pt x="223" y="132"/>
                  <a:pt x="223" y="132"/>
                  <a:pt x="223" y="132"/>
                </a:cubicBezTo>
                <a:cubicBezTo>
                  <a:pt x="223" y="143"/>
                  <a:pt x="223" y="143"/>
                  <a:pt x="223" y="143"/>
                </a:cubicBezTo>
                <a:cubicBezTo>
                  <a:pt x="226" y="143"/>
                  <a:pt x="226" y="143"/>
                  <a:pt x="226" y="143"/>
                </a:cubicBezTo>
                <a:cubicBezTo>
                  <a:pt x="228" y="143"/>
                  <a:pt x="229" y="144"/>
                  <a:pt x="229" y="146"/>
                </a:cubicBezTo>
                <a:cubicBezTo>
                  <a:pt x="229" y="147"/>
                  <a:pt x="228" y="149"/>
                  <a:pt x="226" y="149"/>
                </a:cubicBezTo>
                <a:cubicBezTo>
                  <a:pt x="223" y="149"/>
                  <a:pt x="223" y="149"/>
                  <a:pt x="223" y="149"/>
                </a:cubicBezTo>
                <a:cubicBezTo>
                  <a:pt x="223" y="160"/>
                  <a:pt x="223" y="160"/>
                  <a:pt x="223" y="160"/>
                </a:cubicBezTo>
                <a:cubicBezTo>
                  <a:pt x="232" y="160"/>
                  <a:pt x="232" y="160"/>
                  <a:pt x="232" y="160"/>
                </a:cubicBezTo>
                <a:cubicBezTo>
                  <a:pt x="237" y="160"/>
                  <a:pt x="241" y="156"/>
                  <a:pt x="241" y="151"/>
                </a:cubicBezTo>
                <a:close/>
                <a:moveTo>
                  <a:pt x="187" y="127"/>
                </a:moveTo>
                <a:cubicBezTo>
                  <a:pt x="44" y="127"/>
                  <a:pt x="44" y="127"/>
                  <a:pt x="44" y="127"/>
                </a:cubicBezTo>
                <a:cubicBezTo>
                  <a:pt x="38" y="127"/>
                  <a:pt x="32" y="133"/>
                  <a:pt x="32" y="139"/>
                </a:cubicBezTo>
                <a:cubicBezTo>
                  <a:pt x="32" y="153"/>
                  <a:pt x="32" y="153"/>
                  <a:pt x="32" y="153"/>
                </a:cubicBezTo>
                <a:cubicBezTo>
                  <a:pt x="32" y="160"/>
                  <a:pt x="38" y="165"/>
                  <a:pt x="44" y="165"/>
                </a:cubicBezTo>
                <a:cubicBezTo>
                  <a:pt x="187" y="165"/>
                  <a:pt x="187" y="165"/>
                  <a:pt x="187" y="165"/>
                </a:cubicBezTo>
                <a:cubicBezTo>
                  <a:pt x="194" y="165"/>
                  <a:pt x="199" y="160"/>
                  <a:pt x="199" y="153"/>
                </a:cubicBezTo>
                <a:cubicBezTo>
                  <a:pt x="199" y="139"/>
                  <a:pt x="199" y="139"/>
                  <a:pt x="199" y="139"/>
                </a:cubicBezTo>
                <a:cubicBezTo>
                  <a:pt x="199" y="133"/>
                  <a:pt x="194" y="127"/>
                  <a:pt x="187" y="127"/>
                </a:cubicBezTo>
                <a:close/>
                <a:moveTo>
                  <a:pt x="57" y="150"/>
                </a:moveTo>
                <a:cubicBezTo>
                  <a:pt x="56" y="150"/>
                  <a:pt x="56" y="150"/>
                  <a:pt x="56" y="150"/>
                </a:cubicBezTo>
                <a:cubicBezTo>
                  <a:pt x="54" y="150"/>
                  <a:pt x="52" y="148"/>
                  <a:pt x="52" y="146"/>
                </a:cubicBezTo>
                <a:cubicBezTo>
                  <a:pt x="52" y="144"/>
                  <a:pt x="54" y="142"/>
                  <a:pt x="56" y="142"/>
                </a:cubicBezTo>
                <a:cubicBezTo>
                  <a:pt x="57" y="142"/>
                  <a:pt x="57" y="142"/>
                  <a:pt x="57" y="142"/>
                </a:cubicBezTo>
                <a:cubicBezTo>
                  <a:pt x="59" y="142"/>
                  <a:pt x="61" y="144"/>
                  <a:pt x="61" y="146"/>
                </a:cubicBezTo>
                <a:cubicBezTo>
                  <a:pt x="61" y="148"/>
                  <a:pt x="59" y="150"/>
                  <a:pt x="57" y="150"/>
                </a:cubicBezTo>
                <a:close/>
                <a:moveTo>
                  <a:pt x="179" y="150"/>
                </a:moveTo>
                <a:cubicBezTo>
                  <a:pt x="112" y="150"/>
                  <a:pt x="112" y="150"/>
                  <a:pt x="112" y="150"/>
                </a:cubicBezTo>
                <a:cubicBezTo>
                  <a:pt x="110" y="150"/>
                  <a:pt x="108" y="148"/>
                  <a:pt x="108" y="146"/>
                </a:cubicBezTo>
                <a:cubicBezTo>
                  <a:pt x="108" y="144"/>
                  <a:pt x="110" y="142"/>
                  <a:pt x="112" y="142"/>
                </a:cubicBezTo>
                <a:cubicBezTo>
                  <a:pt x="179" y="142"/>
                  <a:pt x="179" y="142"/>
                  <a:pt x="179" y="142"/>
                </a:cubicBezTo>
                <a:cubicBezTo>
                  <a:pt x="181" y="142"/>
                  <a:pt x="183" y="144"/>
                  <a:pt x="183" y="146"/>
                </a:cubicBezTo>
                <a:cubicBezTo>
                  <a:pt x="183" y="148"/>
                  <a:pt x="181" y="150"/>
                  <a:pt x="179" y="150"/>
                </a:cubicBezTo>
                <a:close/>
                <a:moveTo>
                  <a:pt x="187" y="37"/>
                </a:moveTo>
                <a:cubicBezTo>
                  <a:pt x="44" y="37"/>
                  <a:pt x="44" y="37"/>
                  <a:pt x="44" y="37"/>
                </a:cubicBezTo>
                <a:cubicBezTo>
                  <a:pt x="38" y="37"/>
                  <a:pt x="32" y="43"/>
                  <a:pt x="32" y="49"/>
                </a:cubicBezTo>
                <a:cubicBezTo>
                  <a:pt x="32" y="63"/>
                  <a:pt x="32" y="63"/>
                  <a:pt x="32" y="63"/>
                </a:cubicBezTo>
                <a:cubicBezTo>
                  <a:pt x="32" y="70"/>
                  <a:pt x="38" y="75"/>
                  <a:pt x="44" y="75"/>
                </a:cubicBezTo>
                <a:cubicBezTo>
                  <a:pt x="187" y="75"/>
                  <a:pt x="187" y="75"/>
                  <a:pt x="187" y="75"/>
                </a:cubicBezTo>
                <a:cubicBezTo>
                  <a:pt x="194" y="75"/>
                  <a:pt x="199" y="70"/>
                  <a:pt x="199" y="63"/>
                </a:cubicBezTo>
                <a:cubicBezTo>
                  <a:pt x="199" y="49"/>
                  <a:pt x="199" y="49"/>
                  <a:pt x="199" y="49"/>
                </a:cubicBezTo>
                <a:cubicBezTo>
                  <a:pt x="199" y="43"/>
                  <a:pt x="194" y="37"/>
                  <a:pt x="187" y="37"/>
                </a:cubicBezTo>
                <a:close/>
                <a:moveTo>
                  <a:pt x="57" y="60"/>
                </a:moveTo>
                <a:cubicBezTo>
                  <a:pt x="56" y="60"/>
                  <a:pt x="56" y="60"/>
                  <a:pt x="56" y="60"/>
                </a:cubicBezTo>
                <a:cubicBezTo>
                  <a:pt x="54" y="60"/>
                  <a:pt x="52" y="58"/>
                  <a:pt x="52" y="56"/>
                </a:cubicBezTo>
                <a:cubicBezTo>
                  <a:pt x="52" y="54"/>
                  <a:pt x="54" y="52"/>
                  <a:pt x="56" y="52"/>
                </a:cubicBezTo>
                <a:cubicBezTo>
                  <a:pt x="57" y="52"/>
                  <a:pt x="57" y="52"/>
                  <a:pt x="57" y="52"/>
                </a:cubicBezTo>
                <a:cubicBezTo>
                  <a:pt x="59" y="52"/>
                  <a:pt x="61" y="54"/>
                  <a:pt x="61" y="56"/>
                </a:cubicBezTo>
                <a:cubicBezTo>
                  <a:pt x="61" y="58"/>
                  <a:pt x="59" y="60"/>
                  <a:pt x="57" y="60"/>
                </a:cubicBezTo>
                <a:close/>
                <a:moveTo>
                  <a:pt x="179" y="60"/>
                </a:moveTo>
                <a:cubicBezTo>
                  <a:pt x="112" y="60"/>
                  <a:pt x="112" y="60"/>
                  <a:pt x="112" y="60"/>
                </a:cubicBezTo>
                <a:cubicBezTo>
                  <a:pt x="110" y="60"/>
                  <a:pt x="108" y="58"/>
                  <a:pt x="108" y="56"/>
                </a:cubicBezTo>
                <a:cubicBezTo>
                  <a:pt x="108" y="54"/>
                  <a:pt x="110" y="52"/>
                  <a:pt x="112" y="52"/>
                </a:cubicBezTo>
                <a:cubicBezTo>
                  <a:pt x="179" y="52"/>
                  <a:pt x="179" y="52"/>
                  <a:pt x="179" y="52"/>
                </a:cubicBezTo>
                <a:cubicBezTo>
                  <a:pt x="181" y="52"/>
                  <a:pt x="183" y="54"/>
                  <a:pt x="183" y="56"/>
                </a:cubicBezTo>
                <a:cubicBezTo>
                  <a:pt x="183" y="58"/>
                  <a:pt x="181" y="60"/>
                  <a:pt x="179" y="60"/>
                </a:cubicBezTo>
                <a:close/>
                <a:moveTo>
                  <a:pt x="268" y="175"/>
                </a:moveTo>
                <a:cubicBezTo>
                  <a:pt x="268" y="172"/>
                  <a:pt x="265" y="169"/>
                  <a:pt x="261" y="169"/>
                </a:cubicBezTo>
                <a:cubicBezTo>
                  <a:pt x="261" y="190"/>
                  <a:pt x="261" y="190"/>
                  <a:pt x="261" y="190"/>
                </a:cubicBezTo>
                <a:cubicBezTo>
                  <a:pt x="265" y="189"/>
                  <a:pt x="268" y="187"/>
                  <a:pt x="268" y="183"/>
                </a:cubicBezTo>
                <a:lnTo>
                  <a:pt x="268" y="175"/>
                </a:lnTo>
                <a:close/>
                <a:moveTo>
                  <a:pt x="268" y="201"/>
                </a:moveTo>
                <a:cubicBezTo>
                  <a:pt x="268" y="197"/>
                  <a:pt x="265" y="194"/>
                  <a:pt x="261" y="194"/>
                </a:cubicBezTo>
                <a:cubicBezTo>
                  <a:pt x="261" y="215"/>
                  <a:pt x="261" y="215"/>
                  <a:pt x="261" y="215"/>
                </a:cubicBezTo>
                <a:cubicBezTo>
                  <a:pt x="265" y="215"/>
                  <a:pt x="268" y="212"/>
                  <a:pt x="268" y="208"/>
                </a:cubicBezTo>
                <a:lnTo>
                  <a:pt x="268" y="201"/>
                </a:lnTo>
                <a:close/>
                <a:moveTo>
                  <a:pt x="268" y="150"/>
                </a:moveTo>
                <a:cubicBezTo>
                  <a:pt x="268" y="146"/>
                  <a:pt x="265" y="143"/>
                  <a:pt x="261" y="143"/>
                </a:cubicBezTo>
                <a:cubicBezTo>
                  <a:pt x="261" y="164"/>
                  <a:pt x="261" y="164"/>
                  <a:pt x="261" y="164"/>
                </a:cubicBezTo>
                <a:cubicBezTo>
                  <a:pt x="265" y="164"/>
                  <a:pt x="268" y="161"/>
                  <a:pt x="268" y="158"/>
                </a:cubicBezTo>
                <a:lnTo>
                  <a:pt x="268" y="150"/>
                </a:lnTo>
                <a:close/>
                <a:moveTo>
                  <a:pt x="277" y="260"/>
                </a:moveTo>
                <a:cubicBezTo>
                  <a:pt x="277" y="147"/>
                  <a:pt x="277" y="147"/>
                  <a:pt x="277" y="147"/>
                </a:cubicBezTo>
                <a:cubicBezTo>
                  <a:pt x="277" y="139"/>
                  <a:pt x="270" y="132"/>
                  <a:pt x="261" y="132"/>
                </a:cubicBezTo>
                <a:cubicBezTo>
                  <a:pt x="261" y="132"/>
                  <a:pt x="261" y="132"/>
                  <a:pt x="261" y="132"/>
                </a:cubicBezTo>
                <a:cubicBezTo>
                  <a:pt x="261" y="135"/>
                  <a:pt x="261" y="135"/>
                  <a:pt x="261" y="135"/>
                </a:cubicBezTo>
                <a:cubicBezTo>
                  <a:pt x="261" y="135"/>
                  <a:pt x="261" y="135"/>
                  <a:pt x="261" y="135"/>
                </a:cubicBezTo>
                <a:cubicBezTo>
                  <a:pt x="268" y="135"/>
                  <a:pt x="273" y="141"/>
                  <a:pt x="273" y="147"/>
                </a:cubicBezTo>
                <a:cubicBezTo>
                  <a:pt x="273" y="260"/>
                  <a:pt x="273" y="260"/>
                  <a:pt x="273" y="260"/>
                </a:cubicBezTo>
                <a:cubicBezTo>
                  <a:pt x="273" y="267"/>
                  <a:pt x="268" y="272"/>
                  <a:pt x="261" y="272"/>
                </a:cubicBezTo>
                <a:cubicBezTo>
                  <a:pt x="254" y="272"/>
                  <a:pt x="254" y="272"/>
                  <a:pt x="254" y="272"/>
                </a:cubicBezTo>
                <a:cubicBezTo>
                  <a:pt x="252" y="275"/>
                  <a:pt x="249" y="277"/>
                  <a:pt x="246" y="279"/>
                </a:cubicBezTo>
                <a:cubicBezTo>
                  <a:pt x="246" y="279"/>
                  <a:pt x="246" y="279"/>
                  <a:pt x="246" y="279"/>
                </a:cubicBezTo>
                <a:cubicBezTo>
                  <a:pt x="264" y="279"/>
                  <a:pt x="264" y="279"/>
                  <a:pt x="264" y="279"/>
                </a:cubicBezTo>
                <a:cubicBezTo>
                  <a:pt x="267" y="274"/>
                  <a:pt x="267" y="274"/>
                  <a:pt x="267" y="274"/>
                </a:cubicBezTo>
                <a:cubicBezTo>
                  <a:pt x="273" y="272"/>
                  <a:pt x="277" y="267"/>
                  <a:pt x="277" y="260"/>
                </a:cubicBezTo>
                <a:close/>
                <a:moveTo>
                  <a:pt x="268" y="226"/>
                </a:moveTo>
                <a:cubicBezTo>
                  <a:pt x="268" y="222"/>
                  <a:pt x="265" y="219"/>
                  <a:pt x="261" y="219"/>
                </a:cubicBezTo>
                <a:cubicBezTo>
                  <a:pt x="261" y="240"/>
                  <a:pt x="261" y="240"/>
                  <a:pt x="261" y="240"/>
                </a:cubicBezTo>
                <a:cubicBezTo>
                  <a:pt x="265" y="240"/>
                  <a:pt x="268" y="237"/>
                  <a:pt x="268" y="234"/>
                </a:cubicBezTo>
                <a:lnTo>
                  <a:pt x="268" y="226"/>
                </a:lnTo>
                <a:close/>
                <a:moveTo>
                  <a:pt x="261" y="245"/>
                </a:moveTo>
                <a:cubicBezTo>
                  <a:pt x="261" y="254"/>
                  <a:pt x="261" y="254"/>
                  <a:pt x="261" y="254"/>
                </a:cubicBezTo>
                <a:cubicBezTo>
                  <a:pt x="261" y="258"/>
                  <a:pt x="260" y="262"/>
                  <a:pt x="259" y="266"/>
                </a:cubicBezTo>
                <a:cubicBezTo>
                  <a:pt x="261" y="266"/>
                  <a:pt x="261" y="266"/>
                  <a:pt x="261" y="266"/>
                </a:cubicBezTo>
                <a:cubicBezTo>
                  <a:pt x="265" y="266"/>
                  <a:pt x="268" y="263"/>
                  <a:pt x="268" y="259"/>
                </a:cubicBezTo>
                <a:cubicBezTo>
                  <a:pt x="268" y="251"/>
                  <a:pt x="268" y="251"/>
                  <a:pt x="268" y="251"/>
                </a:cubicBezTo>
                <a:cubicBezTo>
                  <a:pt x="268" y="248"/>
                  <a:pt x="265" y="245"/>
                  <a:pt x="261" y="245"/>
                </a:cubicBezTo>
                <a:close/>
                <a:moveTo>
                  <a:pt x="253" y="254"/>
                </a:moveTo>
                <a:cubicBezTo>
                  <a:pt x="253" y="103"/>
                  <a:pt x="253" y="103"/>
                  <a:pt x="253" y="103"/>
                </a:cubicBezTo>
                <a:cubicBezTo>
                  <a:pt x="253" y="92"/>
                  <a:pt x="244" y="83"/>
                  <a:pt x="233" y="83"/>
                </a:cubicBezTo>
                <a:cubicBezTo>
                  <a:pt x="223" y="83"/>
                  <a:pt x="223" y="83"/>
                  <a:pt x="223" y="83"/>
                </a:cubicBezTo>
                <a:cubicBezTo>
                  <a:pt x="223" y="87"/>
                  <a:pt x="223" y="87"/>
                  <a:pt x="223" y="87"/>
                </a:cubicBezTo>
                <a:cubicBezTo>
                  <a:pt x="233" y="87"/>
                  <a:pt x="233" y="87"/>
                  <a:pt x="233" y="87"/>
                </a:cubicBezTo>
                <a:cubicBezTo>
                  <a:pt x="242" y="87"/>
                  <a:pt x="249" y="94"/>
                  <a:pt x="249" y="103"/>
                </a:cubicBezTo>
                <a:cubicBezTo>
                  <a:pt x="249" y="254"/>
                  <a:pt x="249" y="254"/>
                  <a:pt x="249" y="254"/>
                </a:cubicBezTo>
                <a:cubicBezTo>
                  <a:pt x="249" y="262"/>
                  <a:pt x="242" y="269"/>
                  <a:pt x="233" y="269"/>
                </a:cubicBezTo>
                <a:cubicBezTo>
                  <a:pt x="213" y="269"/>
                  <a:pt x="213" y="269"/>
                  <a:pt x="213" y="269"/>
                </a:cubicBezTo>
                <a:cubicBezTo>
                  <a:pt x="211" y="271"/>
                  <a:pt x="209" y="273"/>
                  <a:pt x="207" y="275"/>
                </a:cubicBezTo>
                <a:cubicBezTo>
                  <a:pt x="209" y="279"/>
                  <a:pt x="209" y="279"/>
                  <a:pt x="209" y="279"/>
                </a:cubicBezTo>
                <a:cubicBezTo>
                  <a:pt x="237" y="279"/>
                  <a:pt x="237" y="279"/>
                  <a:pt x="237" y="279"/>
                </a:cubicBezTo>
                <a:cubicBezTo>
                  <a:pt x="240" y="273"/>
                  <a:pt x="240" y="273"/>
                  <a:pt x="240" y="273"/>
                </a:cubicBezTo>
                <a:cubicBezTo>
                  <a:pt x="248" y="270"/>
                  <a:pt x="253" y="262"/>
                  <a:pt x="253" y="254"/>
                </a:cubicBezTo>
                <a:close/>
                <a:moveTo>
                  <a:pt x="215" y="245"/>
                </a:moveTo>
                <a:cubicBezTo>
                  <a:pt x="215" y="44"/>
                  <a:pt x="215" y="44"/>
                  <a:pt x="215" y="44"/>
                </a:cubicBezTo>
                <a:cubicBezTo>
                  <a:pt x="215" y="29"/>
                  <a:pt x="203" y="17"/>
                  <a:pt x="188" y="17"/>
                </a:cubicBezTo>
                <a:cubicBezTo>
                  <a:pt x="43" y="17"/>
                  <a:pt x="43" y="17"/>
                  <a:pt x="43" y="17"/>
                </a:cubicBezTo>
                <a:cubicBezTo>
                  <a:pt x="28" y="17"/>
                  <a:pt x="16" y="29"/>
                  <a:pt x="16" y="44"/>
                </a:cubicBezTo>
                <a:cubicBezTo>
                  <a:pt x="16" y="245"/>
                  <a:pt x="16" y="245"/>
                  <a:pt x="16" y="245"/>
                </a:cubicBezTo>
                <a:cubicBezTo>
                  <a:pt x="16" y="257"/>
                  <a:pt x="24" y="266"/>
                  <a:pt x="34" y="270"/>
                </a:cubicBezTo>
                <a:cubicBezTo>
                  <a:pt x="38" y="279"/>
                  <a:pt x="38" y="279"/>
                  <a:pt x="38" y="279"/>
                </a:cubicBezTo>
                <a:cubicBezTo>
                  <a:pt x="75" y="279"/>
                  <a:pt x="75" y="279"/>
                  <a:pt x="75" y="279"/>
                </a:cubicBezTo>
                <a:cubicBezTo>
                  <a:pt x="79" y="272"/>
                  <a:pt x="79" y="272"/>
                  <a:pt x="79" y="272"/>
                </a:cubicBezTo>
                <a:cubicBezTo>
                  <a:pt x="153" y="272"/>
                  <a:pt x="153" y="272"/>
                  <a:pt x="153" y="272"/>
                </a:cubicBezTo>
                <a:cubicBezTo>
                  <a:pt x="156" y="279"/>
                  <a:pt x="156" y="279"/>
                  <a:pt x="156" y="279"/>
                </a:cubicBezTo>
                <a:cubicBezTo>
                  <a:pt x="193" y="279"/>
                  <a:pt x="193" y="279"/>
                  <a:pt x="193" y="279"/>
                </a:cubicBezTo>
                <a:cubicBezTo>
                  <a:pt x="198" y="270"/>
                  <a:pt x="198" y="270"/>
                  <a:pt x="198" y="270"/>
                </a:cubicBezTo>
                <a:cubicBezTo>
                  <a:pt x="208" y="266"/>
                  <a:pt x="215" y="257"/>
                  <a:pt x="215" y="245"/>
                </a:cubicBezTo>
                <a:close/>
                <a:moveTo>
                  <a:pt x="188" y="266"/>
                </a:moveTo>
                <a:cubicBezTo>
                  <a:pt x="43" y="266"/>
                  <a:pt x="43" y="266"/>
                  <a:pt x="43" y="266"/>
                </a:cubicBezTo>
                <a:cubicBezTo>
                  <a:pt x="32" y="266"/>
                  <a:pt x="22" y="257"/>
                  <a:pt x="22" y="245"/>
                </a:cubicBezTo>
                <a:cubicBezTo>
                  <a:pt x="22" y="44"/>
                  <a:pt x="22" y="44"/>
                  <a:pt x="22" y="44"/>
                </a:cubicBezTo>
                <a:cubicBezTo>
                  <a:pt x="22" y="32"/>
                  <a:pt x="32" y="23"/>
                  <a:pt x="43" y="23"/>
                </a:cubicBezTo>
                <a:cubicBezTo>
                  <a:pt x="188" y="23"/>
                  <a:pt x="188" y="23"/>
                  <a:pt x="188" y="23"/>
                </a:cubicBezTo>
                <a:cubicBezTo>
                  <a:pt x="200" y="23"/>
                  <a:pt x="209" y="32"/>
                  <a:pt x="209" y="44"/>
                </a:cubicBezTo>
                <a:cubicBezTo>
                  <a:pt x="209" y="245"/>
                  <a:pt x="209" y="245"/>
                  <a:pt x="209" y="245"/>
                </a:cubicBezTo>
                <a:cubicBezTo>
                  <a:pt x="209" y="257"/>
                  <a:pt x="200" y="266"/>
                  <a:pt x="188" y="266"/>
                </a:cubicBezTo>
                <a:close/>
                <a:moveTo>
                  <a:pt x="241" y="117"/>
                </a:moveTo>
                <a:cubicBezTo>
                  <a:pt x="241" y="107"/>
                  <a:pt x="241" y="107"/>
                  <a:pt x="241" y="107"/>
                </a:cubicBezTo>
                <a:cubicBezTo>
                  <a:pt x="241" y="102"/>
                  <a:pt x="237" y="98"/>
                  <a:pt x="232" y="98"/>
                </a:cubicBezTo>
                <a:cubicBezTo>
                  <a:pt x="223" y="98"/>
                  <a:pt x="223" y="98"/>
                  <a:pt x="223" y="98"/>
                </a:cubicBezTo>
                <a:cubicBezTo>
                  <a:pt x="223" y="109"/>
                  <a:pt x="223" y="109"/>
                  <a:pt x="223" y="109"/>
                </a:cubicBezTo>
                <a:cubicBezTo>
                  <a:pt x="226" y="109"/>
                  <a:pt x="226" y="109"/>
                  <a:pt x="226" y="109"/>
                </a:cubicBezTo>
                <a:cubicBezTo>
                  <a:pt x="228" y="109"/>
                  <a:pt x="229" y="110"/>
                  <a:pt x="229" y="112"/>
                </a:cubicBezTo>
                <a:cubicBezTo>
                  <a:pt x="229" y="114"/>
                  <a:pt x="228" y="115"/>
                  <a:pt x="226" y="115"/>
                </a:cubicBezTo>
                <a:cubicBezTo>
                  <a:pt x="223" y="115"/>
                  <a:pt x="223" y="115"/>
                  <a:pt x="223" y="115"/>
                </a:cubicBezTo>
                <a:cubicBezTo>
                  <a:pt x="223" y="126"/>
                  <a:pt x="223" y="126"/>
                  <a:pt x="223" y="126"/>
                </a:cubicBezTo>
                <a:cubicBezTo>
                  <a:pt x="232" y="126"/>
                  <a:pt x="232" y="126"/>
                  <a:pt x="232" y="126"/>
                </a:cubicBezTo>
                <a:cubicBezTo>
                  <a:pt x="237" y="126"/>
                  <a:pt x="241" y="122"/>
                  <a:pt x="241" y="117"/>
                </a:cubicBezTo>
                <a:close/>
                <a:moveTo>
                  <a:pt x="4" y="88"/>
                </a:moveTo>
                <a:cubicBezTo>
                  <a:pt x="0" y="88"/>
                  <a:pt x="0" y="88"/>
                  <a:pt x="0" y="88"/>
                </a:cubicBezTo>
                <a:cubicBezTo>
                  <a:pt x="0" y="96"/>
                  <a:pt x="0" y="96"/>
                  <a:pt x="0" y="96"/>
                </a:cubicBezTo>
                <a:cubicBezTo>
                  <a:pt x="4" y="96"/>
                  <a:pt x="4" y="96"/>
                  <a:pt x="4" y="96"/>
                </a:cubicBezTo>
                <a:lnTo>
                  <a:pt x="4" y="88"/>
                </a:lnTo>
                <a:close/>
                <a:moveTo>
                  <a:pt x="125" y="0"/>
                </a:moveTo>
                <a:cubicBezTo>
                  <a:pt x="117" y="0"/>
                  <a:pt x="117" y="0"/>
                  <a:pt x="117" y="0"/>
                </a:cubicBezTo>
                <a:cubicBezTo>
                  <a:pt x="117" y="4"/>
                  <a:pt x="117" y="4"/>
                  <a:pt x="117" y="4"/>
                </a:cubicBezTo>
                <a:cubicBezTo>
                  <a:pt x="125" y="4"/>
                  <a:pt x="125" y="4"/>
                  <a:pt x="125" y="4"/>
                </a:cubicBezTo>
                <a:lnTo>
                  <a:pt x="125" y="0"/>
                </a:lnTo>
                <a:close/>
                <a:moveTo>
                  <a:pt x="61" y="0"/>
                </a:moveTo>
                <a:cubicBezTo>
                  <a:pt x="53" y="0"/>
                  <a:pt x="53" y="0"/>
                  <a:pt x="53" y="0"/>
                </a:cubicBezTo>
                <a:cubicBezTo>
                  <a:pt x="53" y="4"/>
                  <a:pt x="53" y="4"/>
                  <a:pt x="53" y="4"/>
                </a:cubicBezTo>
                <a:cubicBezTo>
                  <a:pt x="61" y="4"/>
                  <a:pt x="61" y="4"/>
                  <a:pt x="61" y="4"/>
                </a:cubicBezTo>
                <a:lnTo>
                  <a:pt x="61" y="0"/>
                </a:lnTo>
                <a:close/>
                <a:moveTo>
                  <a:pt x="42" y="4"/>
                </a:moveTo>
                <a:cubicBezTo>
                  <a:pt x="45" y="4"/>
                  <a:pt x="45" y="4"/>
                  <a:pt x="45" y="4"/>
                </a:cubicBezTo>
                <a:cubicBezTo>
                  <a:pt x="45" y="0"/>
                  <a:pt x="45" y="0"/>
                  <a:pt x="45" y="0"/>
                </a:cubicBezTo>
                <a:cubicBezTo>
                  <a:pt x="42" y="0"/>
                  <a:pt x="42" y="0"/>
                  <a:pt x="42" y="0"/>
                </a:cubicBezTo>
                <a:cubicBezTo>
                  <a:pt x="40" y="0"/>
                  <a:pt x="39" y="0"/>
                  <a:pt x="37" y="1"/>
                </a:cubicBezTo>
                <a:cubicBezTo>
                  <a:pt x="37" y="5"/>
                  <a:pt x="37" y="5"/>
                  <a:pt x="37" y="5"/>
                </a:cubicBezTo>
                <a:cubicBezTo>
                  <a:pt x="39" y="4"/>
                  <a:pt x="40" y="4"/>
                  <a:pt x="42" y="4"/>
                </a:cubicBezTo>
                <a:close/>
                <a:moveTo>
                  <a:pt x="8" y="25"/>
                </a:moveTo>
                <a:cubicBezTo>
                  <a:pt x="4" y="24"/>
                  <a:pt x="4" y="24"/>
                  <a:pt x="4" y="24"/>
                </a:cubicBezTo>
                <a:cubicBezTo>
                  <a:pt x="3" y="26"/>
                  <a:pt x="2" y="29"/>
                  <a:pt x="1" y="32"/>
                </a:cubicBezTo>
                <a:cubicBezTo>
                  <a:pt x="5" y="33"/>
                  <a:pt x="5" y="33"/>
                  <a:pt x="5" y="33"/>
                </a:cubicBezTo>
                <a:cubicBezTo>
                  <a:pt x="6" y="30"/>
                  <a:pt x="7" y="28"/>
                  <a:pt x="8" y="25"/>
                </a:cubicBezTo>
                <a:close/>
                <a:moveTo>
                  <a:pt x="93" y="0"/>
                </a:moveTo>
                <a:cubicBezTo>
                  <a:pt x="85" y="0"/>
                  <a:pt x="85" y="0"/>
                  <a:pt x="85" y="0"/>
                </a:cubicBezTo>
                <a:cubicBezTo>
                  <a:pt x="85" y="4"/>
                  <a:pt x="85" y="4"/>
                  <a:pt x="85" y="4"/>
                </a:cubicBezTo>
                <a:cubicBezTo>
                  <a:pt x="93" y="4"/>
                  <a:pt x="93" y="4"/>
                  <a:pt x="93" y="4"/>
                </a:cubicBezTo>
                <a:lnTo>
                  <a:pt x="93" y="0"/>
                </a:lnTo>
                <a:close/>
                <a:moveTo>
                  <a:pt x="77" y="0"/>
                </a:moveTo>
                <a:cubicBezTo>
                  <a:pt x="69" y="0"/>
                  <a:pt x="69" y="0"/>
                  <a:pt x="69" y="0"/>
                </a:cubicBezTo>
                <a:cubicBezTo>
                  <a:pt x="69" y="4"/>
                  <a:pt x="69" y="4"/>
                  <a:pt x="69" y="4"/>
                </a:cubicBezTo>
                <a:cubicBezTo>
                  <a:pt x="77" y="4"/>
                  <a:pt x="77" y="4"/>
                  <a:pt x="77" y="4"/>
                </a:cubicBezTo>
                <a:lnTo>
                  <a:pt x="77" y="0"/>
                </a:lnTo>
                <a:close/>
                <a:moveTo>
                  <a:pt x="141" y="0"/>
                </a:moveTo>
                <a:cubicBezTo>
                  <a:pt x="133" y="0"/>
                  <a:pt x="133" y="0"/>
                  <a:pt x="133" y="0"/>
                </a:cubicBezTo>
                <a:cubicBezTo>
                  <a:pt x="133" y="4"/>
                  <a:pt x="133" y="4"/>
                  <a:pt x="133" y="4"/>
                </a:cubicBezTo>
                <a:cubicBezTo>
                  <a:pt x="141" y="4"/>
                  <a:pt x="141" y="4"/>
                  <a:pt x="141" y="4"/>
                </a:cubicBezTo>
                <a:lnTo>
                  <a:pt x="141" y="0"/>
                </a:lnTo>
                <a:close/>
                <a:moveTo>
                  <a:pt x="4" y="56"/>
                </a:moveTo>
                <a:cubicBezTo>
                  <a:pt x="0" y="56"/>
                  <a:pt x="0" y="56"/>
                  <a:pt x="0" y="56"/>
                </a:cubicBezTo>
                <a:cubicBezTo>
                  <a:pt x="0" y="64"/>
                  <a:pt x="0" y="64"/>
                  <a:pt x="0" y="64"/>
                </a:cubicBezTo>
                <a:cubicBezTo>
                  <a:pt x="4" y="64"/>
                  <a:pt x="4" y="64"/>
                  <a:pt x="4" y="64"/>
                </a:cubicBezTo>
                <a:lnTo>
                  <a:pt x="4" y="56"/>
                </a:lnTo>
                <a:close/>
                <a:moveTo>
                  <a:pt x="4" y="42"/>
                </a:moveTo>
                <a:cubicBezTo>
                  <a:pt x="4" y="42"/>
                  <a:pt x="4" y="41"/>
                  <a:pt x="4" y="40"/>
                </a:cubicBezTo>
                <a:cubicBezTo>
                  <a:pt x="0" y="40"/>
                  <a:pt x="0" y="40"/>
                  <a:pt x="0" y="40"/>
                </a:cubicBezTo>
                <a:cubicBezTo>
                  <a:pt x="0" y="41"/>
                  <a:pt x="0" y="41"/>
                  <a:pt x="0" y="42"/>
                </a:cubicBezTo>
                <a:cubicBezTo>
                  <a:pt x="0" y="48"/>
                  <a:pt x="0" y="48"/>
                  <a:pt x="0" y="48"/>
                </a:cubicBezTo>
                <a:cubicBezTo>
                  <a:pt x="4" y="48"/>
                  <a:pt x="4" y="48"/>
                  <a:pt x="4" y="48"/>
                </a:cubicBezTo>
                <a:lnTo>
                  <a:pt x="4" y="42"/>
                </a:lnTo>
                <a:close/>
                <a:moveTo>
                  <a:pt x="17" y="14"/>
                </a:moveTo>
                <a:cubicBezTo>
                  <a:pt x="14" y="11"/>
                  <a:pt x="14" y="11"/>
                  <a:pt x="14" y="11"/>
                </a:cubicBezTo>
                <a:cubicBezTo>
                  <a:pt x="12" y="12"/>
                  <a:pt x="10" y="14"/>
                  <a:pt x="9" y="17"/>
                </a:cubicBezTo>
                <a:cubicBezTo>
                  <a:pt x="12" y="19"/>
                  <a:pt x="12" y="19"/>
                  <a:pt x="12" y="19"/>
                </a:cubicBezTo>
                <a:cubicBezTo>
                  <a:pt x="13" y="17"/>
                  <a:pt x="15" y="15"/>
                  <a:pt x="17" y="14"/>
                </a:cubicBezTo>
                <a:close/>
                <a:moveTo>
                  <a:pt x="4" y="72"/>
                </a:moveTo>
                <a:cubicBezTo>
                  <a:pt x="0" y="72"/>
                  <a:pt x="0" y="72"/>
                  <a:pt x="0" y="72"/>
                </a:cubicBezTo>
                <a:cubicBezTo>
                  <a:pt x="0" y="80"/>
                  <a:pt x="0" y="80"/>
                  <a:pt x="0" y="80"/>
                </a:cubicBezTo>
                <a:cubicBezTo>
                  <a:pt x="4" y="80"/>
                  <a:pt x="4" y="80"/>
                  <a:pt x="4" y="80"/>
                </a:cubicBezTo>
                <a:lnTo>
                  <a:pt x="4" y="72"/>
                </a:lnTo>
                <a:close/>
                <a:moveTo>
                  <a:pt x="30" y="6"/>
                </a:moveTo>
                <a:cubicBezTo>
                  <a:pt x="29" y="2"/>
                  <a:pt x="29" y="2"/>
                  <a:pt x="29" y="2"/>
                </a:cubicBezTo>
                <a:cubicBezTo>
                  <a:pt x="26" y="3"/>
                  <a:pt x="24" y="4"/>
                  <a:pt x="21" y="6"/>
                </a:cubicBezTo>
                <a:cubicBezTo>
                  <a:pt x="23" y="9"/>
                  <a:pt x="23" y="9"/>
                  <a:pt x="23" y="9"/>
                </a:cubicBezTo>
                <a:cubicBezTo>
                  <a:pt x="25" y="8"/>
                  <a:pt x="28" y="7"/>
                  <a:pt x="30" y="6"/>
                </a:cubicBezTo>
                <a:close/>
                <a:moveTo>
                  <a:pt x="109" y="0"/>
                </a:moveTo>
                <a:cubicBezTo>
                  <a:pt x="101" y="0"/>
                  <a:pt x="101" y="0"/>
                  <a:pt x="101" y="0"/>
                </a:cubicBezTo>
                <a:cubicBezTo>
                  <a:pt x="101" y="4"/>
                  <a:pt x="101" y="4"/>
                  <a:pt x="101" y="4"/>
                </a:cubicBezTo>
                <a:cubicBezTo>
                  <a:pt x="109" y="4"/>
                  <a:pt x="109" y="4"/>
                  <a:pt x="109" y="4"/>
                </a:cubicBezTo>
                <a:lnTo>
                  <a:pt x="109" y="0"/>
                </a:lnTo>
                <a:close/>
                <a:moveTo>
                  <a:pt x="251" y="47"/>
                </a:moveTo>
                <a:cubicBezTo>
                  <a:pt x="247" y="40"/>
                  <a:pt x="247" y="40"/>
                  <a:pt x="247" y="40"/>
                </a:cubicBezTo>
                <a:cubicBezTo>
                  <a:pt x="244" y="42"/>
                  <a:pt x="244" y="42"/>
                  <a:pt x="244" y="42"/>
                </a:cubicBezTo>
                <a:cubicBezTo>
                  <a:pt x="247" y="49"/>
                  <a:pt x="247" y="49"/>
                  <a:pt x="247" y="49"/>
                </a:cubicBezTo>
                <a:lnTo>
                  <a:pt x="251" y="47"/>
                </a:lnTo>
                <a:close/>
                <a:moveTo>
                  <a:pt x="259" y="61"/>
                </a:moveTo>
                <a:cubicBezTo>
                  <a:pt x="255" y="54"/>
                  <a:pt x="255" y="54"/>
                  <a:pt x="255" y="54"/>
                </a:cubicBezTo>
                <a:cubicBezTo>
                  <a:pt x="251" y="56"/>
                  <a:pt x="251" y="56"/>
                  <a:pt x="251" y="56"/>
                </a:cubicBezTo>
                <a:cubicBezTo>
                  <a:pt x="255" y="63"/>
                  <a:pt x="255" y="63"/>
                  <a:pt x="255" y="63"/>
                </a:cubicBezTo>
                <a:lnTo>
                  <a:pt x="259" y="61"/>
                </a:lnTo>
                <a:close/>
                <a:moveTo>
                  <a:pt x="266" y="75"/>
                </a:moveTo>
                <a:cubicBezTo>
                  <a:pt x="262" y="68"/>
                  <a:pt x="262" y="68"/>
                  <a:pt x="262" y="68"/>
                </a:cubicBezTo>
                <a:cubicBezTo>
                  <a:pt x="259" y="70"/>
                  <a:pt x="259" y="70"/>
                  <a:pt x="259" y="70"/>
                </a:cubicBezTo>
                <a:cubicBezTo>
                  <a:pt x="263" y="77"/>
                  <a:pt x="263" y="77"/>
                  <a:pt x="263" y="77"/>
                </a:cubicBezTo>
                <a:lnTo>
                  <a:pt x="266" y="75"/>
                </a:lnTo>
                <a:close/>
                <a:moveTo>
                  <a:pt x="274" y="89"/>
                </a:moveTo>
                <a:cubicBezTo>
                  <a:pt x="270" y="82"/>
                  <a:pt x="270" y="82"/>
                  <a:pt x="270" y="82"/>
                </a:cubicBezTo>
                <a:cubicBezTo>
                  <a:pt x="266" y="84"/>
                  <a:pt x="266" y="84"/>
                  <a:pt x="266" y="84"/>
                </a:cubicBezTo>
                <a:cubicBezTo>
                  <a:pt x="270" y="91"/>
                  <a:pt x="270" y="91"/>
                  <a:pt x="270" y="91"/>
                </a:cubicBezTo>
                <a:lnTo>
                  <a:pt x="274" y="89"/>
                </a:lnTo>
                <a:close/>
                <a:moveTo>
                  <a:pt x="232" y="20"/>
                </a:moveTo>
                <a:cubicBezTo>
                  <a:pt x="231" y="19"/>
                  <a:pt x="228" y="17"/>
                  <a:pt x="226" y="15"/>
                </a:cubicBezTo>
                <a:cubicBezTo>
                  <a:pt x="224" y="19"/>
                  <a:pt x="224" y="19"/>
                  <a:pt x="224" y="19"/>
                </a:cubicBezTo>
                <a:cubicBezTo>
                  <a:pt x="226" y="20"/>
                  <a:pt x="228" y="22"/>
                  <a:pt x="230" y="23"/>
                </a:cubicBezTo>
                <a:lnTo>
                  <a:pt x="232" y="20"/>
                </a:lnTo>
                <a:close/>
                <a:moveTo>
                  <a:pt x="243" y="33"/>
                </a:moveTo>
                <a:cubicBezTo>
                  <a:pt x="242" y="31"/>
                  <a:pt x="240" y="28"/>
                  <a:pt x="238" y="26"/>
                </a:cubicBezTo>
                <a:cubicBezTo>
                  <a:pt x="235" y="29"/>
                  <a:pt x="235" y="29"/>
                  <a:pt x="235" y="29"/>
                </a:cubicBezTo>
                <a:cubicBezTo>
                  <a:pt x="237" y="31"/>
                  <a:pt x="239" y="33"/>
                  <a:pt x="240" y="35"/>
                </a:cubicBezTo>
                <a:lnTo>
                  <a:pt x="243" y="33"/>
                </a:lnTo>
                <a:close/>
                <a:moveTo>
                  <a:pt x="277" y="105"/>
                </a:moveTo>
                <a:cubicBezTo>
                  <a:pt x="280" y="104"/>
                  <a:pt x="280" y="104"/>
                  <a:pt x="280" y="104"/>
                </a:cubicBezTo>
                <a:cubicBezTo>
                  <a:pt x="279" y="101"/>
                  <a:pt x="278" y="99"/>
                  <a:pt x="277" y="96"/>
                </a:cubicBezTo>
                <a:cubicBezTo>
                  <a:pt x="274" y="98"/>
                  <a:pt x="274" y="98"/>
                  <a:pt x="274" y="98"/>
                </a:cubicBezTo>
                <a:cubicBezTo>
                  <a:pt x="275" y="100"/>
                  <a:pt x="276" y="103"/>
                  <a:pt x="277" y="105"/>
                </a:cubicBezTo>
                <a:close/>
                <a:moveTo>
                  <a:pt x="205" y="4"/>
                </a:moveTo>
                <a:cubicBezTo>
                  <a:pt x="202" y="3"/>
                  <a:pt x="199" y="2"/>
                  <a:pt x="197" y="2"/>
                </a:cubicBezTo>
                <a:cubicBezTo>
                  <a:pt x="196" y="6"/>
                  <a:pt x="196" y="6"/>
                  <a:pt x="196" y="6"/>
                </a:cubicBezTo>
                <a:cubicBezTo>
                  <a:pt x="198" y="6"/>
                  <a:pt x="201" y="7"/>
                  <a:pt x="203" y="8"/>
                </a:cubicBezTo>
                <a:lnTo>
                  <a:pt x="205" y="4"/>
                </a:lnTo>
                <a:close/>
                <a:moveTo>
                  <a:pt x="157" y="0"/>
                </a:moveTo>
                <a:cubicBezTo>
                  <a:pt x="149" y="0"/>
                  <a:pt x="149" y="0"/>
                  <a:pt x="149" y="0"/>
                </a:cubicBezTo>
                <a:cubicBezTo>
                  <a:pt x="149" y="4"/>
                  <a:pt x="149" y="4"/>
                  <a:pt x="149" y="4"/>
                </a:cubicBezTo>
                <a:cubicBezTo>
                  <a:pt x="157" y="4"/>
                  <a:pt x="157" y="4"/>
                  <a:pt x="157" y="4"/>
                </a:cubicBezTo>
                <a:lnTo>
                  <a:pt x="157" y="0"/>
                </a:lnTo>
                <a:close/>
                <a:moveTo>
                  <a:pt x="172" y="0"/>
                </a:moveTo>
                <a:cubicBezTo>
                  <a:pt x="165" y="0"/>
                  <a:pt x="165" y="0"/>
                  <a:pt x="165" y="0"/>
                </a:cubicBezTo>
                <a:cubicBezTo>
                  <a:pt x="165" y="4"/>
                  <a:pt x="165" y="4"/>
                  <a:pt x="165" y="4"/>
                </a:cubicBezTo>
                <a:cubicBezTo>
                  <a:pt x="172" y="4"/>
                  <a:pt x="172" y="4"/>
                  <a:pt x="172" y="4"/>
                </a:cubicBezTo>
                <a:lnTo>
                  <a:pt x="172" y="0"/>
                </a:lnTo>
                <a:close/>
                <a:moveTo>
                  <a:pt x="188" y="4"/>
                </a:moveTo>
                <a:cubicBezTo>
                  <a:pt x="189" y="0"/>
                  <a:pt x="189" y="0"/>
                  <a:pt x="189" y="0"/>
                </a:cubicBezTo>
                <a:cubicBezTo>
                  <a:pt x="187" y="0"/>
                  <a:pt x="186" y="0"/>
                  <a:pt x="185" y="0"/>
                </a:cubicBezTo>
                <a:cubicBezTo>
                  <a:pt x="180" y="0"/>
                  <a:pt x="180" y="0"/>
                  <a:pt x="180" y="0"/>
                </a:cubicBezTo>
                <a:cubicBezTo>
                  <a:pt x="180" y="4"/>
                  <a:pt x="180" y="4"/>
                  <a:pt x="180" y="4"/>
                </a:cubicBezTo>
                <a:cubicBezTo>
                  <a:pt x="185" y="4"/>
                  <a:pt x="185" y="4"/>
                  <a:pt x="185" y="4"/>
                </a:cubicBezTo>
                <a:cubicBezTo>
                  <a:pt x="186" y="4"/>
                  <a:pt x="187" y="4"/>
                  <a:pt x="188" y="4"/>
                </a:cubicBezTo>
                <a:close/>
                <a:moveTo>
                  <a:pt x="219" y="11"/>
                </a:moveTo>
                <a:cubicBezTo>
                  <a:pt x="217" y="9"/>
                  <a:pt x="215" y="8"/>
                  <a:pt x="212" y="7"/>
                </a:cubicBezTo>
                <a:cubicBezTo>
                  <a:pt x="210" y="11"/>
                  <a:pt x="210" y="11"/>
                  <a:pt x="210" y="11"/>
                </a:cubicBezTo>
                <a:cubicBezTo>
                  <a:pt x="213" y="12"/>
                  <a:pt x="215" y="13"/>
                  <a:pt x="217" y="14"/>
                </a:cubicBezTo>
                <a:lnTo>
                  <a:pt x="219" y="11"/>
                </a:lnTo>
                <a:close/>
                <a:moveTo>
                  <a:pt x="285" y="135"/>
                </a:moveTo>
                <a:cubicBezTo>
                  <a:pt x="289" y="135"/>
                  <a:pt x="289" y="135"/>
                  <a:pt x="289" y="135"/>
                </a:cubicBezTo>
                <a:cubicBezTo>
                  <a:pt x="289" y="132"/>
                  <a:pt x="288" y="129"/>
                  <a:pt x="288" y="127"/>
                </a:cubicBezTo>
                <a:cubicBezTo>
                  <a:pt x="284" y="128"/>
                  <a:pt x="284" y="128"/>
                  <a:pt x="284" y="128"/>
                </a:cubicBezTo>
                <a:cubicBezTo>
                  <a:pt x="284" y="130"/>
                  <a:pt x="285" y="133"/>
                  <a:pt x="285" y="135"/>
                </a:cubicBezTo>
                <a:close/>
                <a:moveTo>
                  <a:pt x="288" y="151"/>
                </a:moveTo>
                <a:cubicBezTo>
                  <a:pt x="292" y="150"/>
                  <a:pt x="292" y="150"/>
                  <a:pt x="292" y="150"/>
                </a:cubicBezTo>
                <a:cubicBezTo>
                  <a:pt x="292" y="148"/>
                  <a:pt x="291" y="145"/>
                  <a:pt x="291" y="142"/>
                </a:cubicBezTo>
                <a:cubicBezTo>
                  <a:pt x="287" y="143"/>
                  <a:pt x="287" y="143"/>
                  <a:pt x="287" y="143"/>
                </a:cubicBezTo>
                <a:cubicBezTo>
                  <a:pt x="287" y="146"/>
                  <a:pt x="288" y="148"/>
                  <a:pt x="288" y="151"/>
                </a:cubicBezTo>
                <a:close/>
                <a:moveTo>
                  <a:pt x="242" y="296"/>
                </a:moveTo>
                <a:cubicBezTo>
                  <a:pt x="250" y="296"/>
                  <a:pt x="250" y="296"/>
                  <a:pt x="250" y="296"/>
                </a:cubicBezTo>
                <a:cubicBezTo>
                  <a:pt x="250" y="292"/>
                  <a:pt x="250" y="292"/>
                  <a:pt x="250" y="292"/>
                </a:cubicBezTo>
                <a:cubicBezTo>
                  <a:pt x="242" y="292"/>
                  <a:pt x="242" y="292"/>
                  <a:pt x="242" y="292"/>
                </a:cubicBezTo>
                <a:lnTo>
                  <a:pt x="242" y="296"/>
                </a:lnTo>
                <a:close/>
                <a:moveTo>
                  <a:pt x="226" y="296"/>
                </a:moveTo>
                <a:cubicBezTo>
                  <a:pt x="234" y="296"/>
                  <a:pt x="234" y="296"/>
                  <a:pt x="234" y="296"/>
                </a:cubicBezTo>
                <a:cubicBezTo>
                  <a:pt x="234" y="292"/>
                  <a:pt x="234" y="292"/>
                  <a:pt x="234" y="292"/>
                </a:cubicBezTo>
                <a:cubicBezTo>
                  <a:pt x="226" y="292"/>
                  <a:pt x="226" y="292"/>
                  <a:pt x="226" y="292"/>
                </a:cubicBezTo>
                <a:lnTo>
                  <a:pt x="226" y="296"/>
                </a:lnTo>
                <a:close/>
                <a:moveTo>
                  <a:pt x="258" y="292"/>
                </a:moveTo>
                <a:cubicBezTo>
                  <a:pt x="259" y="296"/>
                  <a:pt x="259" y="296"/>
                  <a:pt x="259" y="296"/>
                </a:cubicBezTo>
                <a:cubicBezTo>
                  <a:pt x="261" y="295"/>
                  <a:pt x="264" y="294"/>
                  <a:pt x="267" y="293"/>
                </a:cubicBezTo>
                <a:cubicBezTo>
                  <a:pt x="265" y="290"/>
                  <a:pt x="265" y="290"/>
                  <a:pt x="265" y="290"/>
                </a:cubicBezTo>
                <a:cubicBezTo>
                  <a:pt x="263" y="291"/>
                  <a:pt x="260" y="291"/>
                  <a:pt x="258" y="292"/>
                </a:cubicBezTo>
                <a:close/>
                <a:moveTo>
                  <a:pt x="210" y="296"/>
                </a:moveTo>
                <a:cubicBezTo>
                  <a:pt x="218" y="296"/>
                  <a:pt x="218" y="296"/>
                  <a:pt x="218" y="296"/>
                </a:cubicBezTo>
                <a:cubicBezTo>
                  <a:pt x="218" y="292"/>
                  <a:pt x="218" y="292"/>
                  <a:pt x="218" y="292"/>
                </a:cubicBezTo>
                <a:cubicBezTo>
                  <a:pt x="210" y="292"/>
                  <a:pt x="210" y="292"/>
                  <a:pt x="210" y="292"/>
                </a:cubicBezTo>
                <a:lnTo>
                  <a:pt x="210" y="296"/>
                </a:lnTo>
                <a:close/>
                <a:moveTo>
                  <a:pt x="179" y="296"/>
                </a:moveTo>
                <a:cubicBezTo>
                  <a:pt x="187" y="296"/>
                  <a:pt x="187" y="296"/>
                  <a:pt x="187" y="296"/>
                </a:cubicBezTo>
                <a:cubicBezTo>
                  <a:pt x="187" y="292"/>
                  <a:pt x="187" y="292"/>
                  <a:pt x="187" y="292"/>
                </a:cubicBezTo>
                <a:cubicBezTo>
                  <a:pt x="179" y="292"/>
                  <a:pt x="179" y="292"/>
                  <a:pt x="179" y="292"/>
                </a:cubicBezTo>
                <a:lnTo>
                  <a:pt x="179" y="296"/>
                </a:lnTo>
                <a:close/>
                <a:moveTo>
                  <a:pt x="163" y="296"/>
                </a:moveTo>
                <a:cubicBezTo>
                  <a:pt x="171" y="296"/>
                  <a:pt x="171" y="296"/>
                  <a:pt x="171" y="296"/>
                </a:cubicBezTo>
                <a:cubicBezTo>
                  <a:pt x="171" y="292"/>
                  <a:pt x="171" y="292"/>
                  <a:pt x="171" y="292"/>
                </a:cubicBezTo>
                <a:cubicBezTo>
                  <a:pt x="163" y="292"/>
                  <a:pt x="163" y="292"/>
                  <a:pt x="163" y="292"/>
                </a:cubicBezTo>
                <a:lnTo>
                  <a:pt x="163" y="296"/>
                </a:lnTo>
                <a:close/>
                <a:moveTo>
                  <a:pt x="147" y="296"/>
                </a:moveTo>
                <a:cubicBezTo>
                  <a:pt x="155" y="296"/>
                  <a:pt x="155" y="296"/>
                  <a:pt x="155" y="296"/>
                </a:cubicBezTo>
                <a:cubicBezTo>
                  <a:pt x="155" y="292"/>
                  <a:pt x="155" y="292"/>
                  <a:pt x="155" y="292"/>
                </a:cubicBezTo>
                <a:cubicBezTo>
                  <a:pt x="147" y="292"/>
                  <a:pt x="147" y="292"/>
                  <a:pt x="147" y="292"/>
                </a:cubicBezTo>
                <a:lnTo>
                  <a:pt x="147" y="296"/>
                </a:lnTo>
                <a:close/>
                <a:moveTo>
                  <a:pt x="195" y="296"/>
                </a:moveTo>
                <a:cubicBezTo>
                  <a:pt x="203" y="296"/>
                  <a:pt x="203" y="296"/>
                  <a:pt x="203" y="296"/>
                </a:cubicBezTo>
                <a:cubicBezTo>
                  <a:pt x="203" y="292"/>
                  <a:pt x="203" y="292"/>
                  <a:pt x="203" y="292"/>
                </a:cubicBezTo>
                <a:cubicBezTo>
                  <a:pt x="195" y="292"/>
                  <a:pt x="195" y="292"/>
                  <a:pt x="195" y="292"/>
                </a:cubicBezTo>
                <a:lnTo>
                  <a:pt x="195" y="296"/>
                </a:lnTo>
                <a:close/>
                <a:moveTo>
                  <a:pt x="131" y="296"/>
                </a:moveTo>
                <a:cubicBezTo>
                  <a:pt x="139" y="296"/>
                  <a:pt x="139" y="296"/>
                  <a:pt x="139" y="296"/>
                </a:cubicBezTo>
                <a:cubicBezTo>
                  <a:pt x="139" y="292"/>
                  <a:pt x="139" y="292"/>
                  <a:pt x="139" y="292"/>
                </a:cubicBezTo>
                <a:cubicBezTo>
                  <a:pt x="131" y="292"/>
                  <a:pt x="131" y="292"/>
                  <a:pt x="131" y="292"/>
                </a:cubicBezTo>
                <a:lnTo>
                  <a:pt x="131" y="296"/>
                </a:lnTo>
                <a:close/>
                <a:moveTo>
                  <a:pt x="272" y="286"/>
                </a:moveTo>
                <a:cubicBezTo>
                  <a:pt x="274" y="289"/>
                  <a:pt x="274" y="289"/>
                  <a:pt x="274" y="289"/>
                </a:cubicBezTo>
                <a:cubicBezTo>
                  <a:pt x="276" y="288"/>
                  <a:pt x="279" y="286"/>
                  <a:pt x="281" y="284"/>
                </a:cubicBezTo>
                <a:cubicBezTo>
                  <a:pt x="278" y="281"/>
                  <a:pt x="278" y="281"/>
                  <a:pt x="278" y="281"/>
                </a:cubicBezTo>
                <a:cubicBezTo>
                  <a:pt x="276" y="283"/>
                  <a:pt x="274" y="285"/>
                  <a:pt x="272" y="286"/>
                </a:cubicBezTo>
                <a:close/>
                <a:moveTo>
                  <a:pt x="289" y="214"/>
                </a:moveTo>
                <a:cubicBezTo>
                  <a:pt x="293" y="214"/>
                  <a:pt x="293" y="214"/>
                  <a:pt x="293" y="214"/>
                </a:cubicBezTo>
                <a:cubicBezTo>
                  <a:pt x="293" y="206"/>
                  <a:pt x="293" y="206"/>
                  <a:pt x="293" y="206"/>
                </a:cubicBezTo>
                <a:cubicBezTo>
                  <a:pt x="289" y="206"/>
                  <a:pt x="289" y="206"/>
                  <a:pt x="289" y="206"/>
                </a:cubicBezTo>
                <a:lnTo>
                  <a:pt x="289" y="214"/>
                </a:lnTo>
                <a:close/>
                <a:moveTo>
                  <a:pt x="289" y="182"/>
                </a:moveTo>
                <a:cubicBezTo>
                  <a:pt x="293" y="182"/>
                  <a:pt x="293" y="182"/>
                  <a:pt x="293" y="182"/>
                </a:cubicBezTo>
                <a:cubicBezTo>
                  <a:pt x="293" y="175"/>
                  <a:pt x="293" y="175"/>
                  <a:pt x="293" y="175"/>
                </a:cubicBezTo>
                <a:cubicBezTo>
                  <a:pt x="289" y="175"/>
                  <a:pt x="289" y="175"/>
                  <a:pt x="289" y="175"/>
                </a:cubicBezTo>
                <a:lnTo>
                  <a:pt x="289" y="182"/>
                </a:lnTo>
                <a:close/>
                <a:moveTo>
                  <a:pt x="289" y="198"/>
                </a:moveTo>
                <a:cubicBezTo>
                  <a:pt x="293" y="198"/>
                  <a:pt x="293" y="198"/>
                  <a:pt x="293" y="198"/>
                </a:cubicBezTo>
                <a:cubicBezTo>
                  <a:pt x="293" y="190"/>
                  <a:pt x="293" y="190"/>
                  <a:pt x="293" y="190"/>
                </a:cubicBezTo>
                <a:cubicBezTo>
                  <a:pt x="289" y="190"/>
                  <a:pt x="289" y="190"/>
                  <a:pt x="289" y="190"/>
                </a:cubicBezTo>
                <a:lnTo>
                  <a:pt x="289" y="198"/>
                </a:lnTo>
                <a:close/>
                <a:moveTo>
                  <a:pt x="283" y="111"/>
                </a:moveTo>
                <a:cubicBezTo>
                  <a:pt x="279" y="113"/>
                  <a:pt x="279" y="113"/>
                  <a:pt x="279" y="113"/>
                </a:cubicBezTo>
                <a:cubicBezTo>
                  <a:pt x="280" y="115"/>
                  <a:pt x="281" y="118"/>
                  <a:pt x="282" y="120"/>
                </a:cubicBezTo>
                <a:cubicBezTo>
                  <a:pt x="285" y="119"/>
                  <a:pt x="285" y="119"/>
                  <a:pt x="285" y="119"/>
                </a:cubicBezTo>
                <a:cubicBezTo>
                  <a:pt x="285" y="116"/>
                  <a:pt x="284" y="114"/>
                  <a:pt x="283" y="111"/>
                </a:cubicBezTo>
                <a:close/>
                <a:moveTo>
                  <a:pt x="293" y="158"/>
                </a:moveTo>
                <a:cubicBezTo>
                  <a:pt x="289" y="159"/>
                  <a:pt x="289" y="159"/>
                  <a:pt x="289" y="159"/>
                </a:cubicBezTo>
                <a:cubicBezTo>
                  <a:pt x="289" y="161"/>
                  <a:pt x="289" y="163"/>
                  <a:pt x="289" y="166"/>
                </a:cubicBezTo>
                <a:cubicBezTo>
                  <a:pt x="289" y="167"/>
                  <a:pt x="289" y="167"/>
                  <a:pt x="289" y="167"/>
                </a:cubicBezTo>
                <a:cubicBezTo>
                  <a:pt x="293" y="167"/>
                  <a:pt x="293" y="167"/>
                  <a:pt x="293" y="167"/>
                </a:cubicBezTo>
                <a:cubicBezTo>
                  <a:pt x="293" y="166"/>
                  <a:pt x="293" y="166"/>
                  <a:pt x="293" y="166"/>
                </a:cubicBezTo>
                <a:cubicBezTo>
                  <a:pt x="293" y="163"/>
                  <a:pt x="293" y="161"/>
                  <a:pt x="293" y="158"/>
                </a:cubicBezTo>
                <a:close/>
                <a:moveTo>
                  <a:pt x="283" y="276"/>
                </a:moveTo>
                <a:cubicBezTo>
                  <a:pt x="286" y="278"/>
                  <a:pt x="286" y="278"/>
                  <a:pt x="286" y="278"/>
                </a:cubicBezTo>
                <a:cubicBezTo>
                  <a:pt x="287" y="276"/>
                  <a:pt x="289" y="273"/>
                  <a:pt x="290" y="271"/>
                </a:cubicBezTo>
                <a:cubicBezTo>
                  <a:pt x="286" y="269"/>
                  <a:pt x="286" y="269"/>
                  <a:pt x="286" y="269"/>
                </a:cubicBezTo>
                <a:cubicBezTo>
                  <a:pt x="285" y="271"/>
                  <a:pt x="284" y="274"/>
                  <a:pt x="283" y="276"/>
                </a:cubicBezTo>
                <a:close/>
                <a:moveTo>
                  <a:pt x="288" y="262"/>
                </a:moveTo>
                <a:cubicBezTo>
                  <a:pt x="292" y="263"/>
                  <a:pt x="292" y="263"/>
                  <a:pt x="292" y="263"/>
                </a:cubicBezTo>
                <a:cubicBezTo>
                  <a:pt x="293" y="260"/>
                  <a:pt x="293" y="257"/>
                  <a:pt x="293" y="254"/>
                </a:cubicBezTo>
                <a:cubicBezTo>
                  <a:pt x="293" y="254"/>
                  <a:pt x="293" y="254"/>
                  <a:pt x="293" y="254"/>
                </a:cubicBezTo>
                <a:cubicBezTo>
                  <a:pt x="289" y="254"/>
                  <a:pt x="289" y="254"/>
                  <a:pt x="289" y="254"/>
                </a:cubicBezTo>
                <a:cubicBezTo>
                  <a:pt x="289" y="257"/>
                  <a:pt x="289" y="259"/>
                  <a:pt x="288" y="262"/>
                </a:cubicBezTo>
                <a:close/>
                <a:moveTo>
                  <a:pt x="289" y="230"/>
                </a:moveTo>
                <a:cubicBezTo>
                  <a:pt x="293" y="230"/>
                  <a:pt x="293" y="230"/>
                  <a:pt x="293" y="230"/>
                </a:cubicBezTo>
                <a:cubicBezTo>
                  <a:pt x="293" y="222"/>
                  <a:pt x="293" y="222"/>
                  <a:pt x="293" y="222"/>
                </a:cubicBezTo>
                <a:cubicBezTo>
                  <a:pt x="289" y="222"/>
                  <a:pt x="289" y="222"/>
                  <a:pt x="289" y="222"/>
                </a:cubicBezTo>
                <a:lnTo>
                  <a:pt x="289" y="230"/>
                </a:lnTo>
                <a:close/>
                <a:moveTo>
                  <a:pt x="289" y="246"/>
                </a:moveTo>
                <a:cubicBezTo>
                  <a:pt x="293" y="246"/>
                  <a:pt x="293" y="246"/>
                  <a:pt x="293" y="246"/>
                </a:cubicBezTo>
                <a:cubicBezTo>
                  <a:pt x="293" y="238"/>
                  <a:pt x="293" y="238"/>
                  <a:pt x="293" y="238"/>
                </a:cubicBezTo>
                <a:cubicBezTo>
                  <a:pt x="289" y="238"/>
                  <a:pt x="289" y="238"/>
                  <a:pt x="289" y="238"/>
                </a:cubicBezTo>
                <a:lnTo>
                  <a:pt x="289" y="246"/>
                </a:lnTo>
                <a:close/>
                <a:moveTo>
                  <a:pt x="4" y="119"/>
                </a:moveTo>
                <a:cubicBezTo>
                  <a:pt x="0" y="119"/>
                  <a:pt x="0" y="119"/>
                  <a:pt x="0" y="119"/>
                </a:cubicBezTo>
                <a:cubicBezTo>
                  <a:pt x="0" y="127"/>
                  <a:pt x="0" y="127"/>
                  <a:pt x="0" y="127"/>
                </a:cubicBezTo>
                <a:cubicBezTo>
                  <a:pt x="4" y="127"/>
                  <a:pt x="4" y="127"/>
                  <a:pt x="4" y="127"/>
                </a:cubicBezTo>
                <a:lnTo>
                  <a:pt x="4" y="119"/>
                </a:lnTo>
                <a:close/>
                <a:moveTo>
                  <a:pt x="4" y="215"/>
                </a:moveTo>
                <a:cubicBezTo>
                  <a:pt x="0" y="215"/>
                  <a:pt x="0" y="215"/>
                  <a:pt x="0" y="215"/>
                </a:cubicBezTo>
                <a:cubicBezTo>
                  <a:pt x="0" y="223"/>
                  <a:pt x="0" y="223"/>
                  <a:pt x="0" y="223"/>
                </a:cubicBezTo>
                <a:cubicBezTo>
                  <a:pt x="4" y="223"/>
                  <a:pt x="4" y="223"/>
                  <a:pt x="4" y="223"/>
                </a:cubicBezTo>
                <a:lnTo>
                  <a:pt x="4" y="215"/>
                </a:lnTo>
                <a:close/>
                <a:moveTo>
                  <a:pt x="115" y="296"/>
                </a:moveTo>
                <a:cubicBezTo>
                  <a:pt x="123" y="296"/>
                  <a:pt x="123" y="296"/>
                  <a:pt x="123" y="296"/>
                </a:cubicBezTo>
                <a:cubicBezTo>
                  <a:pt x="123" y="292"/>
                  <a:pt x="123" y="292"/>
                  <a:pt x="123" y="292"/>
                </a:cubicBezTo>
                <a:cubicBezTo>
                  <a:pt x="115" y="292"/>
                  <a:pt x="115" y="292"/>
                  <a:pt x="115" y="292"/>
                </a:cubicBezTo>
                <a:lnTo>
                  <a:pt x="115" y="296"/>
                </a:lnTo>
                <a:close/>
                <a:moveTo>
                  <a:pt x="4" y="247"/>
                </a:moveTo>
                <a:cubicBezTo>
                  <a:pt x="0" y="247"/>
                  <a:pt x="0" y="247"/>
                  <a:pt x="0" y="247"/>
                </a:cubicBezTo>
                <a:cubicBezTo>
                  <a:pt x="0" y="255"/>
                  <a:pt x="0" y="255"/>
                  <a:pt x="0" y="255"/>
                </a:cubicBezTo>
                <a:cubicBezTo>
                  <a:pt x="4" y="255"/>
                  <a:pt x="4" y="255"/>
                  <a:pt x="4" y="255"/>
                </a:cubicBezTo>
                <a:lnTo>
                  <a:pt x="4" y="247"/>
                </a:lnTo>
                <a:close/>
                <a:moveTo>
                  <a:pt x="4" y="231"/>
                </a:moveTo>
                <a:cubicBezTo>
                  <a:pt x="0" y="231"/>
                  <a:pt x="0" y="231"/>
                  <a:pt x="0" y="231"/>
                </a:cubicBezTo>
                <a:cubicBezTo>
                  <a:pt x="0" y="239"/>
                  <a:pt x="0" y="239"/>
                  <a:pt x="0" y="239"/>
                </a:cubicBezTo>
                <a:cubicBezTo>
                  <a:pt x="4" y="239"/>
                  <a:pt x="4" y="239"/>
                  <a:pt x="4" y="239"/>
                </a:cubicBezTo>
                <a:lnTo>
                  <a:pt x="4" y="231"/>
                </a:lnTo>
                <a:close/>
                <a:moveTo>
                  <a:pt x="4" y="183"/>
                </a:moveTo>
                <a:cubicBezTo>
                  <a:pt x="0" y="183"/>
                  <a:pt x="0" y="183"/>
                  <a:pt x="0" y="183"/>
                </a:cubicBezTo>
                <a:cubicBezTo>
                  <a:pt x="0" y="191"/>
                  <a:pt x="0" y="191"/>
                  <a:pt x="0" y="191"/>
                </a:cubicBezTo>
                <a:cubicBezTo>
                  <a:pt x="4" y="191"/>
                  <a:pt x="4" y="191"/>
                  <a:pt x="4" y="191"/>
                </a:cubicBezTo>
                <a:lnTo>
                  <a:pt x="4" y="183"/>
                </a:lnTo>
                <a:close/>
                <a:moveTo>
                  <a:pt x="4" y="135"/>
                </a:moveTo>
                <a:cubicBezTo>
                  <a:pt x="0" y="135"/>
                  <a:pt x="0" y="135"/>
                  <a:pt x="0" y="135"/>
                </a:cubicBezTo>
                <a:cubicBezTo>
                  <a:pt x="0" y="143"/>
                  <a:pt x="0" y="143"/>
                  <a:pt x="0" y="143"/>
                </a:cubicBezTo>
                <a:cubicBezTo>
                  <a:pt x="4" y="143"/>
                  <a:pt x="4" y="143"/>
                  <a:pt x="4" y="143"/>
                </a:cubicBezTo>
                <a:lnTo>
                  <a:pt x="4" y="135"/>
                </a:lnTo>
                <a:close/>
                <a:moveTo>
                  <a:pt x="4" y="104"/>
                </a:moveTo>
                <a:cubicBezTo>
                  <a:pt x="0" y="104"/>
                  <a:pt x="0" y="104"/>
                  <a:pt x="0" y="104"/>
                </a:cubicBezTo>
                <a:cubicBezTo>
                  <a:pt x="0" y="112"/>
                  <a:pt x="0" y="112"/>
                  <a:pt x="0" y="112"/>
                </a:cubicBezTo>
                <a:cubicBezTo>
                  <a:pt x="4" y="112"/>
                  <a:pt x="4" y="112"/>
                  <a:pt x="4" y="112"/>
                </a:cubicBezTo>
                <a:lnTo>
                  <a:pt x="4" y="104"/>
                </a:lnTo>
                <a:close/>
                <a:moveTo>
                  <a:pt x="4" y="167"/>
                </a:moveTo>
                <a:cubicBezTo>
                  <a:pt x="0" y="167"/>
                  <a:pt x="0" y="167"/>
                  <a:pt x="0" y="167"/>
                </a:cubicBezTo>
                <a:cubicBezTo>
                  <a:pt x="0" y="175"/>
                  <a:pt x="0" y="175"/>
                  <a:pt x="0" y="175"/>
                </a:cubicBezTo>
                <a:cubicBezTo>
                  <a:pt x="4" y="175"/>
                  <a:pt x="4" y="175"/>
                  <a:pt x="4" y="175"/>
                </a:cubicBezTo>
                <a:lnTo>
                  <a:pt x="4" y="167"/>
                </a:lnTo>
                <a:close/>
                <a:moveTo>
                  <a:pt x="4" y="151"/>
                </a:moveTo>
                <a:cubicBezTo>
                  <a:pt x="0" y="151"/>
                  <a:pt x="0" y="151"/>
                  <a:pt x="0" y="151"/>
                </a:cubicBezTo>
                <a:cubicBezTo>
                  <a:pt x="0" y="159"/>
                  <a:pt x="0" y="159"/>
                  <a:pt x="0" y="159"/>
                </a:cubicBezTo>
                <a:cubicBezTo>
                  <a:pt x="4" y="159"/>
                  <a:pt x="4" y="159"/>
                  <a:pt x="4" y="159"/>
                </a:cubicBezTo>
                <a:lnTo>
                  <a:pt x="4" y="151"/>
                </a:lnTo>
                <a:close/>
                <a:moveTo>
                  <a:pt x="4" y="199"/>
                </a:moveTo>
                <a:cubicBezTo>
                  <a:pt x="0" y="199"/>
                  <a:pt x="0" y="199"/>
                  <a:pt x="0" y="199"/>
                </a:cubicBezTo>
                <a:cubicBezTo>
                  <a:pt x="0" y="207"/>
                  <a:pt x="0" y="207"/>
                  <a:pt x="0" y="207"/>
                </a:cubicBezTo>
                <a:cubicBezTo>
                  <a:pt x="4" y="207"/>
                  <a:pt x="4" y="207"/>
                  <a:pt x="4" y="207"/>
                </a:cubicBezTo>
                <a:lnTo>
                  <a:pt x="4" y="199"/>
                </a:lnTo>
                <a:close/>
                <a:moveTo>
                  <a:pt x="51" y="296"/>
                </a:moveTo>
                <a:cubicBezTo>
                  <a:pt x="59" y="296"/>
                  <a:pt x="59" y="296"/>
                  <a:pt x="59" y="296"/>
                </a:cubicBezTo>
                <a:cubicBezTo>
                  <a:pt x="59" y="292"/>
                  <a:pt x="59" y="292"/>
                  <a:pt x="59" y="292"/>
                </a:cubicBezTo>
                <a:cubicBezTo>
                  <a:pt x="51" y="292"/>
                  <a:pt x="51" y="292"/>
                  <a:pt x="51" y="292"/>
                </a:cubicBezTo>
                <a:lnTo>
                  <a:pt x="51" y="296"/>
                </a:lnTo>
                <a:close/>
                <a:moveTo>
                  <a:pt x="83" y="296"/>
                </a:moveTo>
                <a:cubicBezTo>
                  <a:pt x="91" y="296"/>
                  <a:pt x="91" y="296"/>
                  <a:pt x="91" y="296"/>
                </a:cubicBezTo>
                <a:cubicBezTo>
                  <a:pt x="91" y="292"/>
                  <a:pt x="91" y="292"/>
                  <a:pt x="91" y="292"/>
                </a:cubicBezTo>
                <a:cubicBezTo>
                  <a:pt x="83" y="292"/>
                  <a:pt x="83" y="292"/>
                  <a:pt x="83" y="292"/>
                </a:cubicBezTo>
                <a:lnTo>
                  <a:pt x="83" y="296"/>
                </a:lnTo>
                <a:close/>
                <a:moveTo>
                  <a:pt x="67" y="296"/>
                </a:moveTo>
                <a:cubicBezTo>
                  <a:pt x="75" y="296"/>
                  <a:pt x="75" y="296"/>
                  <a:pt x="75" y="296"/>
                </a:cubicBezTo>
                <a:cubicBezTo>
                  <a:pt x="75" y="292"/>
                  <a:pt x="75" y="292"/>
                  <a:pt x="75" y="292"/>
                </a:cubicBezTo>
                <a:cubicBezTo>
                  <a:pt x="67" y="292"/>
                  <a:pt x="67" y="292"/>
                  <a:pt x="67" y="292"/>
                </a:cubicBezTo>
                <a:lnTo>
                  <a:pt x="67" y="296"/>
                </a:lnTo>
                <a:close/>
                <a:moveTo>
                  <a:pt x="99" y="296"/>
                </a:moveTo>
                <a:cubicBezTo>
                  <a:pt x="107" y="296"/>
                  <a:pt x="107" y="296"/>
                  <a:pt x="107" y="296"/>
                </a:cubicBezTo>
                <a:cubicBezTo>
                  <a:pt x="107" y="292"/>
                  <a:pt x="107" y="292"/>
                  <a:pt x="107" y="292"/>
                </a:cubicBezTo>
                <a:cubicBezTo>
                  <a:pt x="99" y="292"/>
                  <a:pt x="99" y="292"/>
                  <a:pt x="99" y="292"/>
                </a:cubicBezTo>
                <a:lnTo>
                  <a:pt x="99" y="296"/>
                </a:lnTo>
                <a:close/>
                <a:moveTo>
                  <a:pt x="20" y="290"/>
                </a:moveTo>
                <a:cubicBezTo>
                  <a:pt x="22" y="291"/>
                  <a:pt x="24" y="293"/>
                  <a:pt x="27" y="294"/>
                </a:cubicBezTo>
                <a:cubicBezTo>
                  <a:pt x="28" y="290"/>
                  <a:pt x="28" y="290"/>
                  <a:pt x="28" y="290"/>
                </a:cubicBezTo>
                <a:cubicBezTo>
                  <a:pt x="26" y="289"/>
                  <a:pt x="24" y="288"/>
                  <a:pt x="22" y="286"/>
                </a:cubicBezTo>
                <a:lnTo>
                  <a:pt x="20" y="290"/>
                </a:lnTo>
                <a:close/>
                <a:moveTo>
                  <a:pt x="7" y="278"/>
                </a:moveTo>
                <a:cubicBezTo>
                  <a:pt x="9" y="281"/>
                  <a:pt x="11" y="283"/>
                  <a:pt x="13" y="285"/>
                </a:cubicBezTo>
                <a:cubicBezTo>
                  <a:pt x="16" y="282"/>
                  <a:pt x="16" y="282"/>
                  <a:pt x="16" y="282"/>
                </a:cubicBezTo>
                <a:cubicBezTo>
                  <a:pt x="14" y="280"/>
                  <a:pt x="12" y="278"/>
                  <a:pt x="11" y="276"/>
                </a:cubicBezTo>
                <a:lnTo>
                  <a:pt x="7" y="278"/>
                </a:lnTo>
                <a:close/>
                <a:moveTo>
                  <a:pt x="36" y="292"/>
                </a:moveTo>
                <a:cubicBezTo>
                  <a:pt x="35" y="296"/>
                  <a:pt x="35" y="296"/>
                  <a:pt x="35" y="296"/>
                </a:cubicBezTo>
                <a:cubicBezTo>
                  <a:pt x="37" y="296"/>
                  <a:pt x="40" y="296"/>
                  <a:pt x="42" y="296"/>
                </a:cubicBezTo>
                <a:cubicBezTo>
                  <a:pt x="43" y="296"/>
                  <a:pt x="43" y="296"/>
                  <a:pt x="43" y="296"/>
                </a:cubicBezTo>
                <a:cubicBezTo>
                  <a:pt x="43" y="292"/>
                  <a:pt x="43" y="292"/>
                  <a:pt x="43" y="292"/>
                </a:cubicBezTo>
                <a:cubicBezTo>
                  <a:pt x="42" y="292"/>
                  <a:pt x="42" y="292"/>
                  <a:pt x="42" y="292"/>
                </a:cubicBezTo>
                <a:cubicBezTo>
                  <a:pt x="40" y="292"/>
                  <a:pt x="38" y="292"/>
                  <a:pt x="36" y="292"/>
                </a:cubicBezTo>
                <a:close/>
                <a:moveTo>
                  <a:pt x="1" y="263"/>
                </a:moveTo>
                <a:cubicBezTo>
                  <a:pt x="1" y="266"/>
                  <a:pt x="2" y="269"/>
                  <a:pt x="3" y="271"/>
                </a:cubicBezTo>
                <a:cubicBezTo>
                  <a:pt x="7" y="269"/>
                  <a:pt x="7" y="269"/>
                  <a:pt x="7" y="269"/>
                </a:cubicBezTo>
                <a:cubicBezTo>
                  <a:pt x="6" y="267"/>
                  <a:pt x="5" y="265"/>
                  <a:pt x="5" y="262"/>
                </a:cubicBezTo>
                <a:lnTo>
                  <a:pt x="1" y="263"/>
                </a:ln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grpSp>
        <p:nvGrpSpPr>
          <p:cNvPr id="4" name="Group 3"/>
          <p:cNvGrpSpPr/>
          <p:nvPr/>
        </p:nvGrpSpPr>
        <p:grpSpPr>
          <a:xfrm>
            <a:off x="6730374" y="2579194"/>
            <a:ext cx="1045443" cy="1168121"/>
            <a:chOff x="6705443" y="2579193"/>
            <a:chExt cx="1045443" cy="1168121"/>
          </a:xfrm>
        </p:grpSpPr>
        <p:sp>
          <p:nvSpPr>
            <p:cNvPr id="35" name="Freeform 6"/>
            <p:cNvSpPr>
              <a:spLocks noChangeAspect="1" noEditPoints="1"/>
            </p:cNvSpPr>
            <p:nvPr/>
          </p:nvSpPr>
          <p:spPr bwMode="auto">
            <a:xfrm>
              <a:off x="6705443" y="2579193"/>
              <a:ext cx="442311" cy="581451"/>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24" name="Freeform 128"/>
            <p:cNvSpPr>
              <a:spLocks noChangeAspect="1"/>
            </p:cNvSpPr>
            <p:nvPr/>
          </p:nvSpPr>
          <p:spPr bwMode="black">
            <a:xfrm>
              <a:off x="7097892" y="3386591"/>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 name="Trapezoid 1"/>
            <p:cNvSpPr/>
            <p:nvPr/>
          </p:nvSpPr>
          <p:spPr bwMode="auto">
            <a:xfrm rot="8419041">
              <a:off x="6915480" y="2911222"/>
              <a:ext cx="549101" cy="678034"/>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101" h="678034">
                  <a:moveTo>
                    <a:pt x="0" y="678034"/>
                  </a:moveTo>
                  <a:lnTo>
                    <a:pt x="142540" y="0"/>
                  </a:lnTo>
                  <a:lnTo>
                    <a:pt x="430299" y="0"/>
                  </a:lnTo>
                  <a:lnTo>
                    <a:pt x="549101" y="643388"/>
                  </a:lnTo>
                  <a:lnTo>
                    <a:pt x="250203" y="389765"/>
                  </a:lnTo>
                  <a:lnTo>
                    <a:pt x="0" y="678034"/>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6" name="Rectangle 35"/>
          <p:cNvSpPr/>
          <p:nvPr/>
        </p:nvSpPr>
        <p:spPr>
          <a:xfrm>
            <a:off x="8480487" y="4241666"/>
            <a:ext cx="733492" cy="372387"/>
          </a:xfrm>
          <a:prstGeom prst="rect">
            <a:avLst/>
          </a:prstGeom>
        </p:spPr>
        <p:txBody>
          <a:bodyPr wrap="none" lIns="121899" tIns="60949" rIns="121899" bIns="60949">
            <a:spAutoFit/>
          </a:bodyPr>
          <a:lstStyle/>
          <a:p>
            <a:pPr defTabSz="914209">
              <a:lnSpc>
                <a:spcPct val="90000"/>
              </a:lnSpc>
              <a:buSzPct val="90000"/>
              <a:defRPr/>
            </a:pPr>
            <a:r>
              <a:rPr lang="en-US" kern="0" dirty="0">
                <a:gradFill>
                  <a:gsLst>
                    <a:gs pos="85000">
                      <a:srgbClr val="FFFFFF"/>
                    </a:gs>
                    <a:gs pos="0">
                      <a:srgbClr val="FFFFFF"/>
                    </a:gs>
                  </a:gsLst>
                  <a:lin ang="5400000" scaled="0"/>
                </a:gradFill>
              </a:rPr>
              <a:t>PaaS</a:t>
            </a:r>
          </a:p>
        </p:txBody>
      </p:sp>
      <p:grpSp>
        <p:nvGrpSpPr>
          <p:cNvPr id="6" name="Group 5"/>
          <p:cNvGrpSpPr/>
          <p:nvPr/>
        </p:nvGrpSpPr>
        <p:grpSpPr>
          <a:xfrm>
            <a:off x="8333090" y="2557292"/>
            <a:ext cx="1028286" cy="1211925"/>
            <a:chOff x="8237852" y="2535042"/>
            <a:chExt cx="1028286" cy="1211925"/>
          </a:xfrm>
        </p:grpSpPr>
        <p:pic>
          <p:nvPicPr>
            <p:cNvPr id="72" name="Picture 2" descr="\\MAGNUM\Projects\Microsoft\Cloud Power FY12\Design\Icons\PNGs\Web.png"/>
            <p:cNvPicPr>
              <a:picLocks noChangeAspect="1" noChangeArrowheads="1"/>
            </p:cNvPicPr>
            <p:nvPr/>
          </p:nvPicPr>
          <p:blipFill rotWithShape="1">
            <a:blip r:embed="rId3" cstate="print">
              <a:lum bright="100000"/>
            </a:blip>
            <a:srcRect t="1" b="-1316"/>
            <a:stretch/>
          </p:blipFill>
          <p:spPr bwMode="auto">
            <a:xfrm>
              <a:off x="8237852" y="2535042"/>
              <a:ext cx="676969" cy="685872"/>
            </a:xfrm>
            <a:prstGeom prst="rect">
              <a:avLst/>
            </a:prstGeom>
            <a:noFill/>
          </p:spPr>
        </p:pic>
        <p:sp>
          <p:nvSpPr>
            <p:cNvPr id="30" name="Freeform 128"/>
            <p:cNvSpPr>
              <a:spLocks noChangeAspect="1"/>
            </p:cNvSpPr>
            <p:nvPr/>
          </p:nvSpPr>
          <p:spPr bwMode="black">
            <a:xfrm>
              <a:off x="8613144" y="3386244"/>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Trapezoid 1"/>
            <p:cNvSpPr/>
            <p:nvPr/>
          </p:nvSpPr>
          <p:spPr bwMode="auto">
            <a:xfrm rot="9184644">
              <a:off x="8512224" y="2917660"/>
              <a:ext cx="575091" cy="661425"/>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282909 w 581807"/>
                <a:gd name="connsiteY4" fmla="*/ 389765 h 661425"/>
                <a:gd name="connsiteX5" fmla="*/ 0 w 581807"/>
                <a:gd name="connsiteY5" fmla="*/ 661425 h 661425"/>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151795 w 581807"/>
                <a:gd name="connsiteY4" fmla="*/ 370198 h 661425"/>
                <a:gd name="connsiteX5" fmla="*/ 0 w 581807"/>
                <a:gd name="connsiteY5" fmla="*/ 661425 h 661425"/>
                <a:gd name="connsiteX0" fmla="*/ 0 w 575091"/>
                <a:gd name="connsiteY0" fmla="*/ 661425 h 661425"/>
                <a:gd name="connsiteX1" fmla="*/ 175246 w 575091"/>
                <a:gd name="connsiteY1" fmla="*/ 0 h 661425"/>
                <a:gd name="connsiteX2" fmla="*/ 463005 w 575091"/>
                <a:gd name="connsiteY2" fmla="*/ 0 h 661425"/>
                <a:gd name="connsiteX3" fmla="*/ 575091 w 575091"/>
                <a:gd name="connsiteY3" fmla="*/ 592961 h 661425"/>
                <a:gd name="connsiteX4" fmla="*/ 151795 w 575091"/>
                <a:gd name="connsiteY4" fmla="*/ 370198 h 661425"/>
                <a:gd name="connsiteX5" fmla="*/ 0 w 575091"/>
                <a:gd name="connsiteY5" fmla="*/ 661425 h 6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091" h="661425">
                  <a:moveTo>
                    <a:pt x="0" y="661425"/>
                  </a:moveTo>
                  <a:lnTo>
                    <a:pt x="175246" y="0"/>
                  </a:lnTo>
                  <a:lnTo>
                    <a:pt x="463005" y="0"/>
                  </a:lnTo>
                  <a:lnTo>
                    <a:pt x="575091" y="592961"/>
                  </a:lnTo>
                  <a:lnTo>
                    <a:pt x="151795" y="370198"/>
                  </a:lnTo>
                  <a:lnTo>
                    <a:pt x="0" y="661425"/>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p:cNvSpPr/>
          <p:nvPr/>
        </p:nvSpPr>
        <p:spPr>
          <a:xfrm>
            <a:off x="1061884" y="4687314"/>
            <a:ext cx="7010429" cy="2170686"/>
          </a:xfrm>
          <a:prstGeom prst="rect">
            <a:avLst/>
          </a:prstGeom>
        </p:spPr>
        <p:txBody>
          <a:bodyPr wrap="square" anchor="ctr">
            <a:noAutofit/>
          </a:bodyPr>
          <a:lstStyle/>
          <a:p>
            <a:pPr algn="r"/>
            <a:r>
              <a:rPr lang="en-US" sz="4400" dirty="0">
                <a:solidFill>
                  <a:schemeClr val="bg1"/>
                </a:solidFill>
                <a:latin typeface="+mj-lt"/>
                <a:ea typeface="+mj-ea"/>
                <a:cs typeface="+mj-cs"/>
              </a:rPr>
              <a:t>From private to public Cloud</a:t>
            </a:r>
            <a:endParaRPr lang="sv-SE" sz="4400" dirty="0">
              <a:solidFill>
                <a:schemeClr val="bg1"/>
              </a:solidFill>
              <a:latin typeface="+mj-lt"/>
              <a:ea typeface="+mj-ea"/>
              <a:cs typeface="+mj-cs"/>
            </a:endParaRPr>
          </a:p>
        </p:txBody>
      </p:sp>
      <p:sp>
        <p:nvSpPr>
          <p:cNvPr id="37"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Microsoft Relational Storage Options</a:t>
            </a:r>
          </a:p>
        </p:txBody>
      </p:sp>
      <p:sp>
        <p:nvSpPr>
          <p:cNvPr id="38" name="Rectangle 37"/>
          <p:cNvSpPr/>
          <p:nvPr/>
        </p:nvSpPr>
        <p:spPr>
          <a:xfrm>
            <a:off x="1061884" y="548787"/>
            <a:ext cx="7010430" cy="1660204"/>
          </a:xfrm>
          <a:prstGeom prst="rect">
            <a:avLst/>
          </a:prstGeom>
        </p:spPr>
        <p:txBody>
          <a:bodyPr wrap="square" anchor="ctr">
            <a:noAutofit/>
          </a:bodyPr>
          <a:lstStyle/>
          <a:p>
            <a:pPr algn="r"/>
            <a:r>
              <a:rPr lang="en-US" sz="4400" dirty="0">
                <a:solidFill>
                  <a:schemeClr val="bg1"/>
                </a:solidFill>
                <a:latin typeface="+mj-lt"/>
                <a:ea typeface="+mj-ea"/>
                <a:cs typeface="+mj-cs"/>
              </a:rPr>
              <a:t>A Continuous offering</a:t>
            </a:r>
            <a:endParaRPr lang="sv-SE" sz="4400" dirty="0">
              <a:solidFill>
                <a:schemeClr val="bg1"/>
              </a:solidFill>
              <a:latin typeface="+mj-lt"/>
              <a:ea typeface="+mj-ea"/>
              <a:cs typeface="+mj-cs"/>
            </a:endParaRPr>
          </a:p>
        </p:txBody>
      </p:sp>
      <p:pic>
        <p:nvPicPr>
          <p:cNvPr id="26" name="Picture 2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77588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body" sz="quarter" idx="12"/>
          </p:nvPr>
        </p:nvSpPr>
        <p:spPr>
          <a:prstGeom prst="rect">
            <a:avLst/>
          </a:prstGeom>
        </p:spPr>
        <p:txBody>
          <a:bodyPr/>
          <a:lstStyle/>
          <a:p>
            <a:pPr>
              <a:lnSpc>
                <a:spcPct val="100000"/>
              </a:lnSpc>
              <a:spcBef>
                <a:spcPts val="0"/>
              </a:spcBef>
            </a:pPr>
            <a:r>
              <a:rPr lang="en-US" dirty="0"/>
              <a:t>Starting with the basics</a:t>
            </a:r>
          </a:p>
        </p:txBody>
      </p:sp>
      <p:sp>
        <p:nvSpPr>
          <p:cNvPr id="3" name="Title 2"/>
          <p:cNvSpPr>
            <a:spLocks noGrp="1"/>
          </p:cNvSpPr>
          <p:nvPr>
            <p:ph type="title"/>
          </p:nvPr>
        </p:nvSpPr>
        <p:spPr>
          <a:prstGeom prst="rect">
            <a:avLst/>
          </a:prstGeom>
        </p:spPr>
        <p:txBody>
          <a:bodyPr/>
          <a:lstStyle/>
          <a:p>
            <a:r>
              <a:rPr lang="en-US" dirty="0">
                <a:solidFill>
                  <a:schemeClr val="bg1"/>
                </a:solidFill>
              </a:rPr>
              <a:t>Architecture</a:t>
            </a:r>
          </a:p>
        </p:txBody>
      </p:sp>
    </p:spTree>
    <p:extLst>
      <p:ext uri="{BB962C8B-B14F-4D97-AF65-F5344CB8AC3E}">
        <p14:creationId xmlns:p14="http://schemas.microsoft.com/office/powerpoint/2010/main" val="127578499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r>
              <a:rPr lang="en-US" dirty="0"/>
              <a:t>A Server is not a machine</a:t>
            </a:r>
          </a:p>
        </p:txBody>
      </p:sp>
      <p:grpSp>
        <p:nvGrpSpPr>
          <p:cNvPr id="24" name="Group 23"/>
          <p:cNvGrpSpPr/>
          <p:nvPr/>
        </p:nvGrpSpPr>
        <p:grpSpPr>
          <a:xfrm>
            <a:off x="3083808" y="1866787"/>
            <a:ext cx="6024385" cy="4321888"/>
            <a:chOff x="2617694" y="1866787"/>
            <a:chExt cx="6024385" cy="4321888"/>
          </a:xfrm>
        </p:grpSpPr>
        <p:grpSp>
          <p:nvGrpSpPr>
            <p:cNvPr id="15" name="Group 14"/>
            <p:cNvGrpSpPr/>
            <p:nvPr/>
          </p:nvGrpSpPr>
          <p:grpSpPr>
            <a:xfrm>
              <a:off x="2617694" y="1866787"/>
              <a:ext cx="5749661" cy="4321888"/>
              <a:chOff x="2413000" y="1055545"/>
              <a:chExt cx="7352849" cy="5526968"/>
            </a:xfrm>
          </p:grpSpPr>
          <p:grpSp>
            <p:nvGrpSpPr>
              <p:cNvPr id="16" name="Group 15"/>
              <p:cNvGrpSpPr/>
              <p:nvPr/>
            </p:nvGrpSpPr>
            <p:grpSpPr>
              <a:xfrm>
                <a:off x="2413000" y="1055545"/>
                <a:ext cx="7352849" cy="2520000"/>
                <a:chOff x="2413000" y="1055545"/>
                <a:chExt cx="7352849" cy="2520000"/>
              </a:xfrm>
            </p:grpSpPr>
            <p:sp>
              <p:nvSpPr>
                <p:cNvPr id="21" name="Chevron 20"/>
                <p:cNvSpPr/>
                <p:nvPr/>
              </p:nvSpPr>
              <p:spPr bwMode="auto">
                <a:xfrm>
                  <a:off x="5375039" y="1594584"/>
                  <a:ext cx="1441922" cy="1441922"/>
                </a:xfrm>
                <a:prstGeom prst="chevron">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22" name="Rectangle 21"/>
                <p:cNvSpPr/>
                <p:nvPr/>
              </p:nvSpPr>
              <p:spPr bwMode="auto">
                <a:xfrm>
                  <a:off x="2413000"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SQL</a:t>
                  </a:r>
                  <a:r>
                    <a:rPr lang="en-US" sz="3600" b="1" dirty="0">
                      <a:gradFill>
                        <a:gsLst>
                          <a:gs pos="0">
                            <a:srgbClr val="FFFFFF"/>
                          </a:gs>
                          <a:gs pos="100000">
                            <a:srgbClr val="FFFFFF"/>
                          </a:gs>
                        </a:gsLst>
                        <a:lin ang="5400000" scaled="0"/>
                      </a:gradFill>
                      <a:latin typeface="+mj-lt"/>
                    </a:rPr>
                    <a:t> Server</a:t>
                  </a:r>
                </a:p>
              </p:txBody>
            </p:sp>
            <p:sp>
              <p:nvSpPr>
                <p:cNvPr id="23" name="Rectangle 22"/>
                <p:cNvSpPr/>
                <p:nvPr/>
              </p:nvSpPr>
              <p:spPr bwMode="auto">
                <a:xfrm>
                  <a:off x="7245849"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Machine</a:t>
                  </a:r>
                </a:p>
              </p:txBody>
            </p:sp>
          </p:grpSp>
          <p:grpSp>
            <p:nvGrpSpPr>
              <p:cNvPr id="17" name="Group 16"/>
              <p:cNvGrpSpPr/>
              <p:nvPr/>
            </p:nvGrpSpPr>
            <p:grpSpPr>
              <a:xfrm>
                <a:off x="2415552" y="4062513"/>
                <a:ext cx="7350295" cy="2520000"/>
                <a:chOff x="2415552" y="3539999"/>
                <a:chExt cx="7350295" cy="2520000"/>
              </a:xfrm>
            </p:grpSpPr>
            <p:sp>
              <p:nvSpPr>
                <p:cNvPr id="18" name="Chevron 17"/>
                <p:cNvSpPr/>
                <p:nvPr/>
              </p:nvSpPr>
              <p:spPr bwMode="auto">
                <a:xfrm>
                  <a:off x="5375039" y="4079038"/>
                  <a:ext cx="1441922" cy="1441922"/>
                </a:xfrm>
                <a:prstGeom prst="chevron">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19" name="Rectangle 18"/>
                <p:cNvSpPr/>
                <p:nvPr/>
              </p:nvSpPr>
              <p:spPr bwMode="auto">
                <a:xfrm>
                  <a:off x="2415552"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Azure</a:t>
                  </a:r>
                </a:p>
                <a:p>
                  <a:pPr algn="ctr" defTabSz="914099"/>
                  <a:r>
                    <a:rPr lang="en-US" sz="3200" b="1" dirty="0">
                      <a:gradFill>
                        <a:gsLst>
                          <a:gs pos="0">
                            <a:srgbClr val="FFFFFF"/>
                          </a:gs>
                          <a:gs pos="100000">
                            <a:srgbClr val="FFFFFF"/>
                          </a:gs>
                        </a:gsLst>
                        <a:lin ang="5400000" scaled="0"/>
                      </a:gradFill>
                      <a:latin typeface="+mj-lt"/>
                    </a:rPr>
                    <a:t>SQL Database Server</a:t>
                  </a:r>
                </a:p>
              </p:txBody>
            </p:sp>
            <p:sp>
              <p:nvSpPr>
                <p:cNvPr id="20" name="Rectangle 19"/>
                <p:cNvSpPr/>
                <p:nvPr/>
              </p:nvSpPr>
              <p:spPr bwMode="auto">
                <a:xfrm>
                  <a:off x="7245847"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TDS Endpoint</a:t>
                  </a:r>
                </a:p>
              </p:txBody>
            </p:sp>
          </p:grpSp>
        </p:grpSp>
        <p:sp>
          <p:nvSpPr>
            <p:cNvPr id="3" name="Rectangle 2"/>
            <p:cNvSpPr/>
            <p:nvPr/>
          </p:nvSpPr>
          <p:spPr>
            <a:xfrm>
              <a:off x="6122079" y="3407134"/>
              <a:ext cx="2520000" cy="369332"/>
            </a:xfrm>
            <a:prstGeom prst="rect">
              <a:avLst/>
            </a:prstGeom>
          </p:spPr>
          <p:txBody>
            <a:bodyPr wrap="square">
              <a:spAutoFit/>
            </a:bodyPr>
            <a:lstStyle/>
            <a:p>
              <a:pPr algn="ctr"/>
              <a:r>
                <a:rPr lang="en-US" b="1" dirty="0">
                  <a:gradFill>
                    <a:gsLst>
                      <a:gs pos="0">
                        <a:srgbClr val="FFFFFF"/>
                      </a:gs>
                      <a:gs pos="100000">
                        <a:srgbClr val="FFFFFF"/>
                      </a:gs>
                    </a:gsLst>
                    <a:lin ang="5400000" scaled="0"/>
                  </a:gradFill>
                  <a:latin typeface="+mj-lt"/>
                </a:rPr>
                <a:t>(Physical/VM)</a:t>
              </a:r>
            </a:p>
          </p:txBody>
        </p:sp>
      </p:grpSp>
    </p:spTree>
    <p:extLst>
      <p:ext uri="{BB962C8B-B14F-4D97-AF65-F5344CB8AC3E}">
        <p14:creationId xmlns:p14="http://schemas.microsoft.com/office/powerpoint/2010/main" val="29019184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SQL Database The Basics</a:t>
            </a:r>
            <a:br>
              <a:rPr lang="en-US" sz="3600" dirty="0"/>
            </a:br>
            <a:endParaRPr lang="en-US" sz="3600" dirty="0"/>
          </a:p>
        </p:txBody>
      </p:sp>
      <p:sp>
        <p:nvSpPr>
          <p:cNvPr id="3" name="Content Placeholder 2"/>
          <p:cNvSpPr>
            <a:spLocks noGrp="1"/>
          </p:cNvSpPr>
          <p:nvPr>
            <p:ph sz="quarter" idx="10"/>
          </p:nvPr>
        </p:nvSpPr>
        <p:spPr/>
        <p:txBody>
          <a:bodyPr/>
          <a:lstStyle/>
          <a:p>
            <a:r>
              <a:rPr lang="en-US" sz="4000" dirty="0"/>
              <a:t>SQL Server database technology “as a Service”</a:t>
            </a:r>
          </a:p>
          <a:p>
            <a:r>
              <a:rPr lang="en-US" sz="4000" dirty="0"/>
              <a:t>Fully Managed</a:t>
            </a:r>
          </a:p>
          <a:p>
            <a:r>
              <a:rPr lang="en-US" sz="4000" dirty="0"/>
              <a:t>Enterprise-ready with automatic support for HA, DR, Backups, replication and more</a:t>
            </a:r>
          </a:p>
          <a:p>
            <a:endParaRPr lang="en-US" sz="4000" dirty="0"/>
          </a:p>
        </p:txBody>
      </p:sp>
    </p:spTree>
    <p:extLst>
      <p:ext uri="{BB962C8B-B14F-4D97-AF65-F5344CB8AC3E}">
        <p14:creationId xmlns:p14="http://schemas.microsoft.com/office/powerpoint/2010/main" val="149110291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rgbClr val="0072C6"/>
                </a:solidFill>
              </a:rPr>
              <a:t>SQL Database The Basics</a:t>
            </a:r>
            <a:endParaRPr lang="en-US" dirty="0"/>
          </a:p>
        </p:txBody>
      </p:sp>
      <p:sp>
        <p:nvSpPr>
          <p:cNvPr id="3" name="Content Placeholder 2"/>
          <p:cNvSpPr>
            <a:spLocks noGrp="1"/>
          </p:cNvSpPr>
          <p:nvPr>
            <p:ph sz="quarter" idx="10"/>
          </p:nvPr>
        </p:nvSpPr>
        <p:spPr/>
        <p:txBody>
          <a:bodyPr/>
          <a:lstStyle/>
          <a:p>
            <a:r>
              <a:rPr lang="en-US" sz="4000" dirty="0"/>
              <a:t>Scale out with </a:t>
            </a:r>
            <a:r>
              <a:rPr lang="en-US" sz="4000" dirty="0" err="1"/>
              <a:t>ElasticScale</a:t>
            </a:r>
            <a:endParaRPr lang="en-US" sz="4000" dirty="0"/>
          </a:p>
          <a:p>
            <a:r>
              <a:rPr lang="en-US" sz="4000" dirty="0"/>
              <a:t>Built-in regional database replicas for additional protection</a:t>
            </a:r>
          </a:p>
          <a:p>
            <a:r>
              <a:rPr lang="en-US" sz="4000" dirty="0"/>
              <a:t>Uptime SLA of 99.99%</a:t>
            </a:r>
          </a:p>
          <a:p>
            <a:endParaRPr lang="en-US" sz="4000" dirty="0"/>
          </a:p>
        </p:txBody>
      </p:sp>
    </p:spTree>
    <p:extLst>
      <p:ext uri="{BB962C8B-B14F-4D97-AF65-F5344CB8AC3E}">
        <p14:creationId xmlns:p14="http://schemas.microsoft.com/office/powerpoint/2010/main" val="114456338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925286"/>
            <a:ext cx="6577690"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a:solidFill>
                  <a:schemeClr val="bg2"/>
                </a:solidFill>
                <a:latin typeface="+mj-lt"/>
              </a:rPr>
              <a:t>Applications communicate directly with SQL Database using TDS.</a:t>
            </a:r>
            <a:endParaRPr lang="en-US" sz="3600" dirty="0">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Works – Architecture of the Service</a:t>
            </a:r>
          </a:p>
        </p:txBody>
      </p:sp>
      <p:grpSp>
        <p:nvGrpSpPr>
          <p:cNvPr id="13" name="Group 12"/>
          <p:cNvGrpSpPr/>
          <p:nvPr/>
        </p:nvGrpSpPr>
        <p:grpSpPr>
          <a:xfrm>
            <a:off x="7518833" y="353101"/>
            <a:ext cx="3976070" cy="1592486"/>
            <a:chOff x="7518833" y="353101"/>
            <a:chExt cx="3976070" cy="1592486"/>
          </a:xfrm>
        </p:grpSpPr>
        <p:sp>
          <p:nvSpPr>
            <p:cNvPr id="14" name="Rectangle 1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15" name="Rectangle 1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16" name="Rectangle 1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17" name="Rectangle 1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18" name="Rectangle 1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19" name="Rectangle 18"/>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20" name="Rectangle 19"/>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Tree>
    <p:extLst>
      <p:ext uri="{BB962C8B-B14F-4D97-AF65-F5344CB8AC3E}">
        <p14:creationId xmlns:p14="http://schemas.microsoft.com/office/powerpoint/2010/main" val="3991599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2.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id="{AE6B0D47-3488-4D7E-AEFE-4DBC34C239F2}" vid="{FE055DFB-2179-4F25-980C-29B98161779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30EFEA-9AEA-457C-BAA8-93C4281792F5}">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fee586e5-3c92-48eb-9898-42915e590ada"/>
    <ds:schemaRef ds:uri="http://www.w3.org/XML/1998/namespace"/>
    <ds:schemaRef ds:uri="http://purl.org/dc/dcmitype/"/>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AzureEvent</Template>
  <TotalTime>1006</TotalTime>
  <Words>2853</Words>
  <Application>Microsoft Office PowerPoint</Application>
  <PresentationFormat>Widescreen</PresentationFormat>
  <Paragraphs>424</Paragraphs>
  <Slides>33</Slides>
  <Notes>28</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33</vt:i4>
      </vt:variant>
    </vt:vector>
  </HeadingPairs>
  <TitlesOfParts>
    <vt:vector size="43" baseType="lpstr">
      <vt:lpstr>ＭＳ Ｐゴシック</vt:lpstr>
      <vt:lpstr>Arial</vt:lpstr>
      <vt:lpstr>Avenir LT Pro 45 Book</vt:lpstr>
      <vt:lpstr>Calibri</vt:lpstr>
      <vt:lpstr>Consolas</vt:lpstr>
      <vt:lpstr>Segoe UI</vt:lpstr>
      <vt:lpstr>Segoe UI Light</vt:lpstr>
      <vt:lpstr>Wingdings</vt:lpstr>
      <vt:lpstr>1_Azure Event</vt:lpstr>
      <vt:lpstr>5-30629_Build_Template_WHITE</vt:lpstr>
      <vt:lpstr>Azure Data Overview</vt:lpstr>
      <vt:lpstr>Agenda</vt:lpstr>
      <vt:lpstr>SQL Database</vt:lpstr>
      <vt:lpstr>PowerPoint Presentation</vt:lpstr>
      <vt:lpstr>Architecture</vt:lpstr>
      <vt:lpstr>A Server is not a machine</vt:lpstr>
      <vt:lpstr>SQL Database The Basics </vt:lpstr>
      <vt:lpstr>SQL Database The Basics</vt:lpstr>
      <vt:lpstr>PowerPoint Presentation</vt:lpstr>
      <vt:lpstr>PowerPoint Presentation</vt:lpstr>
      <vt:lpstr>PowerPoint Presentation</vt:lpstr>
      <vt:lpstr>PowerPoint Presentation</vt:lpstr>
      <vt:lpstr>PowerPoint Presentation</vt:lpstr>
      <vt:lpstr>SQL Database Server</vt:lpstr>
      <vt:lpstr>PowerPoint Presentation</vt:lpstr>
      <vt:lpstr>Provision Servers Interactively</vt:lpstr>
      <vt:lpstr>Automate Server Provisioning</vt:lpstr>
      <vt:lpstr>Automate Server Provisioning</vt:lpstr>
      <vt:lpstr>PowerPoint Presentation</vt:lpstr>
      <vt:lpstr>PowerPoint Presentation</vt:lpstr>
      <vt:lpstr>SQL Server VM</vt:lpstr>
      <vt:lpstr>Run SQL on VM</vt:lpstr>
      <vt:lpstr>SQL Database</vt:lpstr>
      <vt:lpstr>DocumentDB</vt:lpstr>
      <vt:lpstr>Fully managed, scalable JSON document database service</vt:lpstr>
      <vt:lpstr>Microsoft Azure Data Services</vt:lpstr>
      <vt:lpstr>MongoDB</vt:lpstr>
      <vt:lpstr>Tunable Consistency – four distinct levels </vt:lpstr>
      <vt:lpstr>PowerPoint Presentation</vt:lpstr>
      <vt:lpstr>Partitioning Data </vt:lpstr>
      <vt:lpstr>Partitioning Hash </vt:lpstr>
      <vt:lpstr>Partitioning Range </vt:lpstr>
      <vt:lpstr>Partitioning Lookup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Himanshu Desai</cp:lastModifiedBy>
  <cp:revision>57</cp:revision>
  <cp:lastPrinted>2014-03-26T17:46:13Z</cp:lastPrinted>
  <dcterms:created xsi:type="dcterms:W3CDTF">2015-04-25T14:54:57Z</dcterms:created>
  <dcterms:modified xsi:type="dcterms:W3CDTF">2016-05-11T10:40:34Z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